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02">
          <p15:clr>
            <a:srgbClr val="A4A3A4"/>
          </p15:clr>
        </p15:guide>
        <p15:guide id="2" pos="556">
          <p15:clr>
            <a:srgbClr val="A4A3A4"/>
          </p15:clr>
        </p15:guide>
      </p15:sldGuideLst>
    </p:ext>
    <p:ext uri="GoogleSlidesCustomDataVersion2">
      <go:slidesCustomData xmlns:go="http://customooxmlschemas.google.com/" r:id="rId48" roundtripDataSignature="AMtx7mjnrwGNlNCN5AYyEHgaSJiUp9Sa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741CC4-A33C-4C0E-8B98-5018CC6C0AF9}">
  <a:tblStyle styleId="{5C741CC4-A33C-4C0E-8B98-5018CC6C0A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02" orient="horz"/>
        <p:guide pos="5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Identify ourselfs and say team roles </a:t>
            </a:r>
            <a:endParaRPr/>
          </a:p>
        </p:txBody>
      </p:sp>
      <p:sp>
        <p:nvSpPr>
          <p:cNvPr id="86" name="Google Shape;8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d9456fde3_3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33d9456fde3_3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Brandon</a:t>
            </a:r>
            <a:endParaRPr/>
          </a:p>
          <a:p>
            <a:pPr indent="0" lvl="0" marL="0" rtl="0" algn="l">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lang="en-US"/>
              <a:t>in order to enter user id and passwords, we decided to allow the user to do so via a keypad. we didn’t think we needed that many keys because there are only 4 users, but we ended up prototyping with the 4x4 anyway even though we plan on using the 3x4. we picked the phone style keypad because even though it’s not as weatherproof as the membrane one, we disregarded that metric and </a:t>
            </a:r>
            <a:r>
              <a:rPr lang="en-US"/>
              <a:t>according to a TA, the membrane one is hard to solder</a:t>
            </a:r>
            <a:endParaRPr/>
          </a:p>
        </p:txBody>
      </p:sp>
      <p:sp>
        <p:nvSpPr>
          <p:cNvPr id="175" name="Google Shape;175;g33d9456fde3_3_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2dffd4b5c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332dffd4b5c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Stanley</a:t>
            </a:r>
            <a:endParaRPr/>
          </a:p>
        </p:txBody>
      </p:sp>
      <p:sp>
        <p:nvSpPr>
          <p:cNvPr id="186" name="Google Shape;186;g332dffd4b5c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Stanley</a:t>
            </a:r>
            <a:endParaRPr/>
          </a:p>
        </p:txBody>
      </p:sp>
      <p:sp>
        <p:nvSpPr>
          <p:cNvPr id="198" name="Google Shape;19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d9456fde3_3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33d9456fde3_3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Brandon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on startup, the lcd should ask the user to pick an id from the range of 4 numbers (representing 4 users) and then a password will be prompted. for now, the password will probably just be a string of digits and the pound or </a:t>
            </a:r>
            <a:r>
              <a:rPr lang="en-US"/>
              <a:t>star key will either be used to confirm or cancel authentication. the user could also simply scan their fingerprint (similar to iphone functionality) to unlock the the data corresponding to the user id. we haven’t decided which keys will be the transitioin which states but we are pretty flexible because the user only needs to type user id and password before reaching other functionality. the lcd will give the user a selection of options and describe which keys to press to take the user along the next steps he or she desires</a:t>
            </a:r>
            <a:endParaRPr/>
          </a:p>
        </p:txBody>
      </p:sp>
      <p:sp>
        <p:nvSpPr>
          <p:cNvPr id="205" name="Google Shape;205;g33d9456fde3_3_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Joshua</a:t>
            </a:r>
            <a:endParaRPr/>
          </a:p>
        </p:txBody>
      </p:sp>
      <p:sp>
        <p:nvSpPr>
          <p:cNvPr id="212" name="Google Shape;21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3d423a1c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e3d423a1c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
        <p:nvSpPr>
          <p:cNvPr id="219" name="Google Shape;219;g2e3d423a1c6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3d423a1c6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e3d423a1c6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
        <p:nvSpPr>
          <p:cNvPr id="228" name="Google Shape;228;g2e3d423a1c6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3d423a1c6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e3d423a1c6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
        <p:nvSpPr>
          <p:cNvPr id="237" name="Google Shape;237;g2e3d423a1c6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3d423a1c6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e3d423a1c6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
        <p:nvSpPr>
          <p:cNvPr id="246" name="Google Shape;246;g2e3d423a1c6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3d423a1c6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3d423a1c6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
        <p:nvSpPr>
          <p:cNvPr id="255" name="Google Shape;255;g2e3d423a1c6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3d9456fde3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g33d9456fde3_1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Hannah </a:t>
            </a:r>
            <a:endParaRPr/>
          </a:p>
        </p:txBody>
      </p:sp>
      <p:sp>
        <p:nvSpPr>
          <p:cNvPr id="94" name="Google Shape;94;g33d9456fde3_1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3d423a1c6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e3d423a1c6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
        <p:nvSpPr>
          <p:cNvPr id="264" name="Google Shape;264;g2e3d423a1c6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273" name="Google Shape;27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d9456fde3_7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33d9456fde3_7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282" name="Google Shape;282;g33d9456fde3_7_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3daa8a72b2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33daa8a72b2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292" name="Google Shape;292;g33daa8a72b2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3d9456fde3_7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33d9456fde3_7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01" name="Google Shape;301;g33d9456fde3_7_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3daa8a72b2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33daa8a72b2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09" name="Google Shape;309;g33daa8a72b2_0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daa8a72b2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33daa8a72b2_0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19" name="Google Shape;319;g33daa8a72b2_0_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27" name="Google Shape;327;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3d9456fde3_3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33d9456fde3_3_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35" name="Google Shape;335;g33d9456fde3_3_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3daa8a72b2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33daa8a72b2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43" name="Google Shape;343;g33daa8a72b2_0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108" name="Google Shape;108;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3daa8a72b2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33daa8a72b2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51" name="Google Shape;351;g33daa8a72b2_0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3daa8a72b2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33daa8a72b2_0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59" name="Google Shape;359;g33daa8a72b2_0_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3daa8a72b2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33daa8a72b2_0_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67" name="Google Shape;367;g33daa8a72b2_0_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3daa8a72b2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33daa8a72b2_0_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75" name="Google Shape;375;g33daa8a72b2_0_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3daa8a72b2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33daa8a72b2_0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83" name="Google Shape;383;g33daa8a72b2_0_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3daa8a72b2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33daa8a72b2_0_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391" name="Google Shape;391;g33daa8a72b2_0_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3d9456fde3_5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3d9456fde3_5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Stanley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Keypad is 1 second debouncing</a:t>
            </a:r>
            <a:endParaRPr/>
          </a:p>
        </p:txBody>
      </p:sp>
      <p:sp>
        <p:nvSpPr>
          <p:cNvPr id="399" name="Google Shape;399;g33d9456fde3_5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3d9456fde3_3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3d9456fde3_3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Brandon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have the lcd progress which is successfully integrated with the microcontroller</a:t>
            </a:r>
            <a:endParaRPr/>
          </a:p>
          <a:p>
            <a:pPr indent="0" lvl="0" marL="0" rtl="0" algn="l">
              <a:spcBef>
                <a:spcPts val="0"/>
              </a:spcBef>
              <a:spcAft>
                <a:spcPts val="0"/>
              </a:spcAft>
              <a:buNone/>
            </a:pPr>
            <a:r>
              <a:rPr lang="en-US"/>
              <a:t>custom text can be </a:t>
            </a:r>
            <a:r>
              <a:rPr lang="en-US"/>
              <a:t>displayed on both lines, and although not shown here, the lcd can be disabled, cleared, and re-enabled</a:t>
            </a:r>
            <a:endParaRPr/>
          </a:p>
        </p:txBody>
      </p:sp>
      <p:sp>
        <p:nvSpPr>
          <p:cNvPr id="409" name="Google Shape;409;g33d9456fde3_3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3d9456fde3_3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3d9456fde3_3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Brandon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also have the flash IC partially successful in interfacing with the microcontroller</a:t>
            </a:r>
            <a:endParaRPr/>
          </a:p>
          <a:p>
            <a:pPr indent="0" lvl="0" marL="0" rtl="0" algn="l">
              <a:spcBef>
                <a:spcPts val="0"/>
              </a:spcBef>
              <a:spcAft>
                <a:spcPts val="0"/>
              </a:spcAft>
              <a:buNone/>
            </a:pPr>
            <a:r>
              <a:rPr lang="en-US"/>
              <a:t>we simply retrieve a JEDEC ID built in by the manufacturer which is EF AA 21 in hex and we retrieve it by sending 9F in hex and 8 dummy clocks</a:t>
            </a:r>
            <a:endParaRPr/>
          </a:p>
          <a:p>
            <a:pPr indent="0" lvl="0" marL="0" rtl="0" algn="l">
              <a:spcBef>
                <a:spcPts val="0"/>
              </a:spcBef>
              <a:spcAft>
                <a:spcPts val="0"/>
              </a:spcAft>
              <a:buNone/>
            </a:pPr>
            <a:r>
              <a:rPr lang="en-US"/>
              <a:t>there’s quite a bit of noise but we can see at the MISO line at the bottom that the slave responds with the JEDEC ID</a:t>
            </a:r>
            <a:endParaRPr/>
          </a:p>
          <a:p>
            <a:pPr indent="0" lvl="0" marL="0" rtl="0" algn="l">
              <a:spcBef>
                <a:spcPts val="0"/>
              </a:spcBef>
              <a:spcAft>
                <a:spcPts val="0"/>
              </a:spcAft>
              <a:buNone/>
            </a:pPr>
            <a:r>
              <a:rPr lang="en-US"/>
              <a:t>unfortunately, the master also accidentally sends other non useful bytes which is unintended and needs to be debugged in the future</a:t>
            </a:r>
            <a:endParaRPr/>
          </a:p>
        </p:txBody>
      </p:sp>
      <p:sp>
        <p:nvSpPr>
          <p:cNvPr id="417" name="Google Shape;417;g33d9456fde3_3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Brandon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quick recap, coding wise interfacing is trucking along with </a:t>
            </a:r>
            <a:r>
              <a:rPr lang="en-US"/>
              <a:t>just</a:t>
            </a:r>
            <a:r>
              <a:rPr lang="en-US"/>
              <a:t> a little more functionality needed to be tested for the flash ics and we’re still moving along in allowing the host computer to communicate over USB and the state machine isn’t coded out yet</a:t>
            </a:r>
            <a:endParaRPr/>
          </a:p>
        </p:txBody>
      </p:sp>
      <p:sp>
        <p:nvSpPr>
          <p:cNvPr id="425" name="Google Shape;425;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3d9456fde3_5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33d9456fde3_5_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Stanley</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We plan to make an encrypted USB drive. So imagine a regular usb drive, except you have to enter a password before you can access your files. That’s what we’re building. You enter your password </a:t>
            </a:r>
            <a:r>
              <a:rPr lang="en-US"/>
              <a:t>through</a:t>
            </a:r>
            <a:r>
              <a:rPr lang="en-US"/>
              <a:t> either a keypad or through a fingerprint sensor. There are also 4 different users on the same USB drive, all with different passwords. If a company has secrets that they want to protect, they might be interested in this product.</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Keypad - For entering a passcode</a:t>
            </a:r>
            <a:endParaRPr/>
          </a:p>
          <a:p>
            <a:pPr indent="0" lvl="0" marL="0" rtl="0" algn="l">
              <a:spcBef>
                <a:spcPts val="0"/>
              </a:spcBef>
              <a:spcAft>
                <a:spcPts val="0"/>
              </a:spcAft>
              <a:buSzPts val="1100"/>
              <a:buNone/>
            </a:pPr>
            <a:r>
              <a:rPr lang="en-US"/>
              <a:t>Fingerprint Sensor - An alternate method of verification</a:t>
            </a:r>
            <a:endParaRPr/>
          </a:p>
          <a:p>
            <a:pPr indent="0" lvl="0" marL="0" rtl="0" algn="l">
              <a:spcBef>
                <a:spcPts val="0"/>
              </a:spcBef>
              <a:spcAft>
                <a:spcPts val="0"/>
              </a:spcAft>
              <a:buSzPts val="1100"/>
              <a:buNone/>
            </a:pPr>
            <a:r>
              <a:rPr lang="en-US"/>
              <a:t>LCD Display - For displaying instructions / information</a:t>
            </a:r>
            <a:endParaRPr/>
          </a:p>
          <a:p>
            <a:pPr indent="0" lvl="0" marL="0" rtl="0" algn="l">
              <a:spcBef>
                <a:spcPts val="0"/>
              </a:spcBef>
              <a:spcAft>
                <a:spcPts val="0"/>
              </a:spcAft>
              <a:buSzPts val="1100"/>
              <a:buNone/>
            </a:pPr>
            <a:r>
              <a:rPr lang="en-US"/>
              <a:t>Flash ICs - For storing data</a:t>
            </a:r>
            <a:endParaRPr/>
          </a:p>
          <a:p>
            <a:pPr indent="0" lvl="0" marL="0" rtl="0" algn="l">
              <a:spcBef>
                <a:spcPts val="0"/>
              </a:spcBef>
              <a:spcAft>
                <a:spcPts val="0"/>
              </a:spcAft>
              <a:buSzPts val="1100"/>
              <a:buNone/>
            </a:pPr>
            <a:r>
              <a:rPr lang="en-US"/>
              <a:t>Microcontroller - For communicating with the host computer through USB and for communicating with all the other components</a:t>
            </a:r>
            <a:endParaRPr/>
          </a:p>
        </p:txBody>
      </p:sp>
      <p:sp>
        <p:nvSpPr>
          <p:cNvPr id="115" name="Google Shape;115;g33d9456fde3_5_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Brandon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given the current software development status, we obviously want to finish the flash ic and USB firmware, and once those tasks make some progress. we </a:t>
            </a:r>
            <a:r>
              <a:rPr lang="en-US"/>
              <a:t>already</a:t>
            </a:r>
            <a:r>
              <a:rPr lang="en-US"/>
              <a:t> have the state machine thought out so once we sort of code that together, we can start </a:t>
            </a:r>
            <a:r>
              <a:rPr lang="en-US"/>
              <a:t>adding software logic to components that are successfully interfaced with the MCU. an example of that would be to finish writing the libraries for the LCD so that it doesn’t just say welcome to ece477, but display important information to the user such as asking the user for pick options, enter passwords and user id, scan thumb print etc</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once that is moving along, we want to get going on mechanical design and full integration (begin working on all the components communicating with the MCU and see if the functionality matches our state machine and if we have time after we’re done, we can attempt the stretch PSDRs</a:t>
            </a:r>
            <a:endParaRPr/>
          </a:p>
        </p:txBody>
      </p:sp>
      <p:sp>
        <p:nvSpPr>
          <p:cNvPr id="435" name="Google Shape;43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3d9456fde3_5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33d9456fde3_5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Stanley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If the company wants to keep their files secure, but they want 4 employees to only have access to their own files, they would have to buy 4 different thumb drives. If each employee doesn’t have to use the files at the same time, the company can just share one thumb drive between 4 different employees. That will save money.</a:t>
            </a:r>
            <a:endParaRPr/>
          </a:p>
        </p:txBody>
      </p:sp>
      <p:sp>
        <p:nvSpPr>
          <p:cNvPr id="124" name="Google Shape;124;g33d9456fde3_5_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-psdr1: we need a lcd display for the user to interface with</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-psdr2: for our drive to work we need it to be able to store data into memory</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-psdr3: since we have usb built in to our microcontroller we can directly communicate to the host computer to transfer data</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-psdr4: we opted to put a fingerprint sensor so that there is a convenient alternative to access the usb drive </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-psdr5: with all these components, we will need to write software to tell lcd what to display </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-starch psdr: and if we have extra time to spare, we will implement AES encryption for the data so that someone cant just open our case, desolder the flash chips and get all the data</a:t>
            </a:r>
            <a:endParaRPr sz="10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34" name="Google Shape;13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141" name="Google Shape;141;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3d9456fde3_3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33d9456fde3_3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Abhijay</a:t>
            </a:r>
            <a:endParaRPr/>
          </a:p>
        </p:txBody>
      </p:sp>
      <p:sp>
        <p:nvSpPr>
          <p:cNvPr id="152" name="Google Shape;152;g33d9456fde3_3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d9456fde3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33d9456fde3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Brandon</a:t>
            </a:r>
            <a:endParaRPr/>
          </a:p>
          <a:p>
            <a:pPr indent="0" lvl="0" marL="0" rtl="0" algn="l">
              <a:spcBef>
                <a:spcPts val="0"/>
              </a:spcBef>
              <a:spcAft>
                <a:spcPts val="0"/>
              </a:spcAft>
              <a:buSzPts val="1400"/>
              <a:buNone/>
            </a:pPr>
            <a:br>
              <a:rPr i="1" lang="en-US"/>
            </a:br>
            <a:r>
              <a:rPr i="1" lang="en-US"/>
              <a:t>Choose the major (electrical) components being utilized by your design. For each component, provide a brief description of what it is, relevant specifications, and what it will do. Also, provide a couple of alternative components and justify your choice. Examples of major components include the microcontroller, motors, wireless interfaces, power converters and regulators. Examples of relevant specifications include operating speed (uC), number of I/O (uC), stall current (motors), operating voltage, and expected current consumption. </a:t>
            </a:r>
            <a:endParaRPr i="1"/>
          </a:p>
          <a:p>
            <a:pPr indent="0" lvl="0" marL="0" rtl="0" algn="l">
              <a:spcBef>
                <a:spcPts val="0"/>
              </a:spcBef>
              <a:spcAft>
                <a:spcPts val="0"/>
              </a:spcAft>
              <a:buSzPts val="1400"/>
              <a:buNone/>
            </a:pPr>
            <a:r>
              <a:t/>
            </a:r>
            <a:endParaRPr i="1"/>
          </a:p>
          <a:p>
            <a:pPr indent="0" lvl="0" marL="0" rtl="0" algn="l">
              <a:spcBef>
                <a:spcPts val="0"/>
              </a:spcBef>
              <a:spcAft>
                <a:spcPts val="0"/>
              </a:spcAft>
              <a:buSzPts val="1400"/>
              <a:buNone/>
            </a:pPr>
            <a:r>
              <a:rPr lang="en-US"/>
              <a:t>Our project uses an LCD to display instructions and information to the user whether to ask for usernames, passwords / fingerprint etc and we picked the Newhaven Display operating at 100 kHz max and typically operating at 5 V and 18 mA. This was the best choice out of the other LCDs we looked at because we decided we only needed a 2 line display and we wanted to use SPI because it was a protocol that we were familiar with. We had access to the SEH 1602A on the left, an LCD used in 362 but with our microcontroller and the HAL we are using, parts of the 362 LCD requires 10 bits for certain commands to be sent and that was not doable via the HAL which increments in 8 bits. Additionally, even if that wasn’t an issue, the suppliers of that particularly microcontroller seem to be banned online so we decided to use the newhaven which i found on our lab bench and is compatible with the HAL driver we’re using and we were able to interface with it</a:t>
            </a:r>
            <a:endParaRPr/>
          </a:p>
        </p:txBody>
      </p:sp>
      <p:sp>
        <p:nvSpPr>
          <p:cNvPr id="163" name="Google Shape;163;g33d9456fde3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8" name="Shape 18"/>
        <p:cNvGrpSpPr/>
        <p:nvPr/>
      </p:nvGrpSpPr>
      <p:grpSpPr>
        <a:xfrm>
          <a:off x="0" y="0"/>
          <a:ext cx="0" cy="0"/>
          <a:chOff x="0" y="0"/>
          <a:chExt cx="0" cy="0"/>
        </a:xfrm>
      </p:grpSpPr>
      <p:sp>
        <p:nvSpPr>
          <p:cNvPr id="19" name="Google Shape;19;p46"/>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 name="Google Shape;20;p46"/>
          <p:cNvGrpSpPr/>
          <p:nvPr/>
        </p:nvGrpSpPr>
        <p:grpSpPr>
          <a:xfrm>
            <a:off x="-1" y="4390739"/>
            <a:ext cx="6039854" cy="1864377"/>
            <a:chOff x="-1" y="4390739"/>
            <a:chExt cx="5853723" cy="1864377"/>
          </a:xfrm>
        </p:grpSpPr>
        <p:sp>
          <p:nvSpPr>
            <p:cNvPr id="21" name="Google Shape;21;p46"/>
            <p:cNvSpPr/>
            <p:nvPr/>
          </p:nvSpPr>
          <p:spPr>
            <a:xfrm>
              <a:off x="-1" y="4390741"/>
              <a:ext cx="5853723" cy="1864375"/>
            </a:xfrm>
            <a:prstGeom prst="rect">
              <a:avLst/>
            </a:prstGeom>
            <a:solidFill>
              <a:srgbClr val="A3792C"/>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ines_7404.pdf" id="22" name="Google Shape;22;p46"/>
            <p:cNvPicPr preferRelativeResize="0"/>
            <p:nvPr/>
          </p:nvPicPr>
          <p:blipFill rotWithShape="1">
            <a:blip r:embed="rId2">
              <a:alphaModFix/>
            </a:blip>
            <a:srcRect b="0" l="0" r="2920" t="64595"/>
            <a:stretch/>
          </p:blipFill>
          <p:spPr>
            <a:xfrm>
              <a:off x="865" y="4390739"/>
              <a:ext cx="5852857" cy="1861539"/>
            </a:xfrm>
            <a:prstGeom prst="rect">
              <a:avLst/>
            </a:prstGeom>
            <a:solidFill>
              <a:srgbClr val="A3792C"/>
            </a:solidFill>
            <a:ln cap="flat" cmpd="sng" w="9525">
              <a:solidFill>
                <a:schemeClr val="accent1"/>
              </a:solidFill>
              <a:prstDash val="solid"/>
              <a:round/>
              <a:headEnd len="sm" w="sm" type="none"/>
              <a:tailEnd len="sm" w="sm" type="none"/>
            </a:ln>
          </p:spPr>
        </p:pic>
      </p:grpSp>
      <p:sp>
        <p:nvSpPr>
          <p:cNvPr id="23" name="Google Shape;23;p46"/>
          <p:cNvSpPr/>
          <p:nvPr/>
        </p:nvSpPr>
        <p:spPr>
          <a:xfrm>
            <a:off x="0" y="0"/>
            <a:ext cx="9144000" cy="10035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 name="Google Shape;24;p46"/>
          <p:cNvSpPr txBox="1"/>
          <p:nvPr>
            <p:ph type="title"/>
          </p:nvPr>
        </p:nvSpPr>
        <p:spPr>
          <a:xfrm>
            <a:off x="335475" y="4585792"/>
            <a:ext cx="4744901" cy="1655878"/>
          </a:xfrm>
          <a:prstGeom prst="rect">
            <a:avLst/>
          </a:prstGeom>
          <a:noFill/>
          <a:ln>
            <a:noFill/>
          </a:ln>
        </p:spPr>
        <p:txBody>
          <a:bodyPr anchorCtr="0" anchor="t" bIns="45700" lIns="91425" spcFirstLastPara="1" rIns="91425" wrap="square" tIns="45700">
            <a:noAutofit/>
          </a:bodyPr>
          <a:lstStyle>
            <a:lvl1pPr lvl="0" algn="l">
              <a:lnSpc>
                <a:spcPct val="91428"/>
              </a:lnSpc>
              <a:spcBef>
                <a:spcPts val="0"/>
              </a:spcBef>
              <a:spcAft>
                <a:spcPts val="0"/>
              </a:spcAft>
              <a:buClr>
                <a:srgbClr val="D19B23"/>
              </a:buClr>
              <a:buSzPts val="7000"/>
              <a:buFont typeface="Impact"/>
              <a:buNone/>
              <a:defRPr sz="7000" cap="none">
                <a:solidFill>
                  <a:srgbClr val="D19B2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6"/>
          <p:cNvSpPr txBox="1"/>
          <p:nvPr>
            <p:ph idx="1" type="body"/>
          </p:nvPr>
        </p:nvSpPr>
        <p:spPr>
          <a:xfrm>
            <a:off x="5747499" y="5623128"/>
            <a:ext cx="3112338" cy="3117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rgbClr val="A3792C"/>
              </a:buClr>
              <a:buSzPts val="1400"/>
              <a:buFont typeface="Arial"/>
              <a:buNone/>
              <a:defRPr b="1" sz="1400">
                <a:solidFill>
                  <a:srgbClr val="A3792C"/>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 name="Google Shape;26;p46"/>
          <p:cNvSpPr txBox="1"/>
          <p:nvPr>
            <p:ph idx="2" type="body"/>
          </p:nvPr>
        </p:nvSpPr>
        <p:spPr>
          <a:xfrm>
            <a:off x="5747500" y="5918450"/>
            <a:ext cx="3112338" cy="33382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80"/>
              </a:spcBef>
              <a:spcAft>
                <a:spcPts val="0"/>
              </a:spcAft>
              <a:buClr>
                <a:srgbClr val="A3792C"/>
              </a:buClr>
              <a:buSzPts val="1400"/>
              <a:buFont typeface="Arial"/>
              <a:buNone/>
              <a:defRPr sz="1400">
                <a:solidFill>
                  <a:srgbClr val="A3792C"/>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 name="Google Shape;27;p46"/>
          <p:cNvSpPr txBox="1"/>
          <p:nvPr>
            <p:ph idx="10" type="dt"/>
          </p:nvPr>
        </p:nvSpPr>
        <p:spPr>
          <a:xfrm>
            <a:off x="5747498" y="6277181"/>
            <a:ext cx="3112591"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 name="Google Shape;28;p46"/>
          <p:cNvSpPr txBox="1"/>
          <p:nvPr>
            <p:ph idx="3" type="body"/>
          </p:nvPr>
        </p:nvSpPr>
        <p:spPr>
          <a:xfrm>
            <a:off x="5745085" y="4457139"/>
            <a:ext cx="3115004" cy="116598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595959"/>
              </a:buClr>
              <a:buSzPts val="3200"/>
              <a:buFont typeface="Impact"/>
              <a:buNone/>
              <a:defRPr sz="3200" cap="none">
                <a:solidFill>
                  <a:srgbClr val="595959"/>
                </a:solidFill>
                <a:latin typeface="Impact"/>
                <a:ea typeface="Impact"/>
                <a:cs typeface="Impact"/>
                <a:sym typeface="Impact"/>
              </a:defRPr>
            </a:lvl1pPr>
            <a:lvl2pPr indent="-228600" lvl="1" marL="914400" algn="l">
              <a:lnSpc>
                <a:spcPct val="90816"/>
              </a:lnSpc>
              <a:spcBef>
                <a:spcPts val="0"/>
              </a:spcBef>
              <a:spcAft>
                <a:spcPts val="0"/>
              </a:spcAft>
              <a:buClr>
                <a:srgbClr val="A3792C"/>
              </a:buClr>
              <a:buSzPts val="9800"/>
              <a:buFont typeface="Impact"/>
              <a:buNone/>
              <a:defRPr sz="9800" cap="none">
                <a:solidFill>
                  <a:srgbClr val="A3792C"/>
                </a:solidFill>
                <a:latin typeface="Impact"/>
                <a:ea typeface="Impact"/>
                <a:cs typeface="Impact"/>
                <a:sym typeface="Impact"/>
              </a:defRPr>
            </a:lvl2pPr>
            <a:lvl3pPr indent="-228600" lvl="2" marL="1371600" algn="l">
              <a:lnSpc>
                <a:spcPct val="100000"/>
              </a:lnSpc>
              <a:spcBef>
                <a:spcPts val="0"/>
              </a:spcBef>
              <a:spcAft>
                <a:spcPts val="0"/>
              </a:spcAft>
              <a:buClr>
                <a:srgbClr val="A5A5A5"/>
              </a:buClr>
              <a:buSzPts val="4000"/>
              <a:buFont typeface="Impact"/>
              <a:buNone/>
              <a:defRPr sz="4000" cap="none">
                <a:solidFill>
                  <a:srgbClr val="A5A5A5"/>
                </a:solidFill>
                <a:latin typeface="Impact"/>
                <a:ea typeface="Impact"/>
                <a:cs typeface="Impact"/>
                <a:sym typeface="Impact"/>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46"/>
          <p:cNvSpPr/>
          <p:nvPr>
            <p:ph idx="4" type="pic"/>
          </p:nvPr>
        </p:nvSpPr>
        <p:spPr>
          <a:xfrm>
            <a:off x="0" y="0"/>
            <a:ext cx="9144000" cy="4391025"/>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No Subtitle">
  <p:cSld name="Text Only No Subtitle">
    <p:spTree>
      <p:nvGrpSpPr>
        <p:cNvPr id="30" name="Shape 30"/>
        <p:cNvGrpSpPr/>
        <p:nvPr/>
      </p:nvGrpSpPr>
      <p:grpSpPr>
        <a:xfrm>
          <a:off x="0" y="0"/>
          <a:ext cx="0" cy="0"/>
          <a:chOff x="0" y="0"/>
          <a:chExt cx="0" cy="0"/>
        </a:xfrm>
      </p:grpSpPr>
      <p:sp>
        <p:nvSpPr>
          <p:cNvPr id="31" name="Google Shape;31;p47"/>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7"/>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47"/>
          <p:cNvSpPr txBox="1"/>
          <p:nvPr>
            <p:ph idx="1" type="body"/>
          </p:nvPr>
        </p:nvSpPr>
        <p:spPr>
          <a:xfrm>
            <a:off x="457200" y="1195137"/>
            <a:ext cx="8235949" cy="473947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34" name="Shape 34"/>
        <p:cNvGrpSpPr/>
        <p:nvPr/>
      </p:nvGrpSpPr>
      <p:grpSpPr>
        <a:xfrm>
          <a:off x="0" y="0"/>
          <a:ext cx="0" cy="0"/>
          <a:chOff x="0" y="0"/>
          <a:chExt cx="0" cy="0"/>
        </a:xfrm>
      </p:grpSpPr>
      <p:sp>
        <p:nvSpPr>
          <p:cNvPr id="35" name="Google Shape;35;p48"/>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8"/>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8"/>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8" name="Google Shape;38;p48"/>
          <p:cNvSpPr txBox="1"/>
          <p:nvPr>
            <p:ph idx="2" type="body"/>
          </p:nvPr>
        </p:nvSpPr>
        <p:spPr>
          <a:xfrm>
            <a:off x="457200" y="1608139"/>
            <a:ext cx="8235949" cy="432646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9" name="Google Shape;39;p48"/>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0" name="Shape 40"/>
        <p:cNvGrpSpPr/>
        <p:nvPr/>
      </p:nvGrpSpPr>
      <p:grpSpPr>
        <a:xfrm>
          <a:off x="0" y="0"/>
          <a:ext cx="0" cy="0"/>
          <a:chOff x="0" y="0"/>
          <a:chExt cx="0" cy="0"/>
        </a:xfrm>
      </p:grpSpPr>
      <p:sp>
        <p:nvSpPr>
          <p:cNvPr id="41" name="Google Shape;41;p4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9"/>
          <p:cNvSpPr txBox="1"/>
          <p:nvPr>
            <p:ph idx="1" type="body"/>
          </p:nvPr>
        </p:nvSpPr>
        <p:spPr>
          <a:xfrm>
            <a:off x="457200" y="1600201"/>
            <a:ext cx="3948530" cy="433440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Font typeface="Arial"/>
              <a:buNone/>
              <a:defRPr sz="1600"/>
            </a:lvl1pPr>
            <a:lvl2pPr indent="-330200" lvl="1" marL="914400" algn="l">
              <a:lnSpc>
                <a:spcPct val="100000"/>
              </a:lnSpc>
              <a:spcBef>
                <a:spcPts val="320"/>
              </a:spcBef>
              <a:spcAft>
                <a:spcPts val="0"/>
              </a:spcAft>
              <a:buClr>
                <a:schemeClr val="dk1"/>
              </a:buClr>
              <a:buSzPts val="1600"/>
              <a:buChar char="•"/>
              <a:defRPr sz="1600"/>
            </a:lvl2pPr>
            <a:lvl3pPr indent="-330200" lvl="2" marL="1371600" algn="l">
              <a:lnSpc>
                <a:spcPct val="100000"/>
              </a:lnSpc>
              <a:spcBef>
                <a:spcPts val="320"/>
              </a:spcBef>
              <a:spcAft>
                <a:spcPts val="0"/>
              </a:spcAft>
              <a:buClr>
                <a:schemeClr val="dk1"/>
              </a:buClr>
              <a:buSzPts val="1600"/>
              <a:buChar char="–"/>
              <a:defRPr sz="16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49"/>
          <p:cNvSpPr txBox="1"/>
          <p:nvPr>
            <p:ph idx="2" type="body"/>
          </p:nvPr>
        </p:nvSpPr>
        <p:spPr>
          <a:xfrm>
            <a:off x="4648200" y="1600201"/>
            <a:ext cx="4038600" cy="433440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Font typeface="Arial"/>
              <a:buNone/>
              <a:defRPr sz="1600"/>
            </a:lvl1pPr>
            <a:lvl2pPr indent="-330200" lvl="1" marL="914400" algn="l">
              <a:lnSpc>
                <a:spcPct val="100000"/>
              </a:lnSpc>
              <a:spcBef>
                <a:spcPts val="320"/>
              </a:spcBef>
              <a:spcAft>
                <a:spcPts val="0"/>
              </a:spcAft>
              <a:buClr>
                <a:schemeClr val="dk1"/>
              </a:buClr>
              <a:buSzPts val="1600"/>
              <a:buChar char="•"/>
              <a:defRPr sz="1600"/>
            </a:lvl2pPr>
            <a:lvl3pPr indent="-330200" lvl="2" marL="1371600" algn="l">
              <a:lnSpc>
                <a:spcPct val="100000"/>
              </a:lnSpc>
              <a:spcBef>
                <a:spcPts val="320"/>
              </a:spcBef>
              <a:spcAft>
                <a:spcPts val="0"/>
              </a:spcAft>
              <a:buClr>
                <a:schemeClr val="dk1"/>
              </a:buClr>
              <a:buSzPts val="1600"/>
              <a:buChar char="–"/>
              <a:defRPr sz="16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4" name="Google Shape;44;p49"/>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49"/>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cxnSp>
        <p:nvCxnSpPr>
          <p:cNvPr id="46" name="Google Shape;46;p49"/>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7" name="Shape 47"/>
        <p:cNvGrpSpPr/>
        <p:nvPr/>
      </p:nvGrpSpPr>
      <p:grpSpPr>
        <a:xfrm>
          <a:off x="0" y="0"/>
          <a:ext cx="0" cy="0"/>
          <a:chOff x="0" y="0"/>
          <a:chExt cx="0" cy="0"/>
        </a:xfrm>
      </p:grpSpPr>
      <p:sp>
        <p:nvSpPr>
          <p:cNvPr id="48" name="Google Shape;48;p50"/>
          <p:cNvSpPr/>
          <p:nvPr/>
        </p:nvSpPr>
        <p:spPr>
          <a:xfrm>
            <a:off x="0" y="-1"/>
            <a:ext cx="9144000" cy="1331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9" name="Shape 49"/>
        <p:cNvGrpSpPr/>
        <p:nvPr/>
      </p:nvGrpSpPr>
      <p:grpSpPr>
        <a:xfrm>
          <a:off x="0" y="0"/>
          <a:ext cx="0" cy="0"/>
          <a:chOff x="0" y="0"/>
          <a:chExt cx="0" cy="0"/>
        </a:xfrm>
      </p:grpSpPr>
      <p:sp>
        <p:nvSpPr>
          <p:cNvPr id="50" name="Google Shape;50;p51"/>
          <p:cNvSpPr/>
          <p:nvPr/>
        </p:nvSpPr>
        <p:spPr>
          <a:xfrm>
            <a:off x="0" y="-1"/>
            <a:ext cx="9144000" cy="9545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 name="Google Shape;51;p51"/>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2" name="Google Shape;52;p51"/>
          <p:cNvGrpSpPr/>
          <p:nvPr/>
        </p:nvGrpSpPr>
        <p:grpSpPr>
          <a:xfrm>
            <a:off x="-13512" y="4147563"/>
            <a:ext cx="6975508" cy="2304038"/>
            <a:chOff x="-13512" y="4147563"/>
            <a:chExt cx="6975508" cy="2304038"/>
          </a:xfrm>
        </p:grpSpPr>
        <p:sp>
          <p:nvSpPr>
            <p:cNvPr id="53" name="Google Shape;53;p51"/>
            <p:cNvSpPr/>
            <p:nvPr/>
          </p:nvSpPr>
          <p:spPr>
            <a:xfrm>
              <a:off x="-13511" y="4147563"/>
              <a:ext cx="6975507" cy="2304038"/>
            </a:xfrm>
            <a:prstGeom prst="rect">
              <a:avLst/>
            </a:prstGeom>
            <a:solidFill>
              <a:srgbClr val="D19B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ines_30blk.pdf" id="54" name="Google Shape;54;p51"/>
            <p:cNvPicPr preferRelativeResize="0"/>
            <p:nvPr/>
          </p:nvPicPr>
          <p:blipFill rotWithShape="1">
            <a:blip r:embed="rId2">
              <a:alphaModFix/>
            </a:blip>
            <a:srcRect b="0" l="1525" r="22190" t="22542"/>
            <a:stretch/>
          </p:blipFill>
          <p:spPr>
            <a:xfrm>
              <a:off x="-13512" y="4147563"/>
              <a:ext cx="6975507" cy="2304038"/>
            </a:xfrm>
            <a:prstGeom prst="rect">
              <a:avLst/>
            </a:prstGeom>
            <a:noFill/>
            <a:ln>
              <a:noFill/>
            </a:ln>
          </p:spPr>
        </p:pic>
      </p:grpSp>
      <p:cxnSp>
        <p:nvCxnSpPr>
          <p:cNvPr id="55" name="Google Shape;55;p51"/>
          <p:cNvCxnSpPr/>
          <p:nvPr/>
        </p:nvCxnSpPr>
        <p:spPr>
          <a:xfrm>
            <a:off x="948976" y="5832568"/>
            <a:ext cx="5958973" cy="0"/>
          </a:xfrm>
          <a:prstGeom prst="straightConnector1">
            <a:avLst/>
          </a:prstGeom>
          <a:noFill/>
          <a:ln cap="flat" cmpd="sng" w="9525">
            <a:solidFill>
              <a:srgbClr val="FFFFFF"/>
            </a:solidFill>
            <a:prstDash val="dash"/>
            <a:round/>
            <a:headEnd len="sm" w="sm" type="none"/>
            <a:tailEnd len="sm" w="sm" type="none"/>
          </a:ln>
        </p:spPr>
      </p:cxnSp>
      <p:cxnSp>
        <p:nvCxnSpPr>
          <p:cNvPr id="56" name="Google Shape;56;p51"/>
          <p:cNvCxnSpPr/>
          <p:nvPr/>
        </p:nvCxnSpPr>
        <p:spPr>
          <a:xfrm>
            <a:off x="948976" y="6340619"/>
            <a:ext cx="5958973" cy="0"/>
          </a:xfrm>
          <a:prstGeom prst="straightConnector1">
            <a:avLst/>
          </a:prstGeom>
          <a:noFill/>
          <a:ln cap="flat" cmpd="sng" w="9525">
            <a:solidFill>
              <a:srgbClr val="FFFFFF"/>
            </a:solidFill>
            <a:prstDash val="dash"/>
            <a:round/>
            <a:headEnd len="sm" w="sm" type="none"/>
            <a:tailEnd len="sm" w="sm" type="none"/>
          </a:ln>
        </p:spPr>
      </p:cxnSp>
      <p:sp>
        <p:nvSpPr>
          <p:cNvPr id="57" name="Google Shape;57;p51"/>
          <p:cNvSpPr txBox="1"/>
          <p:nvPr/>
        </p:nvSpPr>
        <p:spPr>
          <a:xfrm>
            <a:off x="796576" y="4303767"/>
            <a:ext cx="6111373"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lt1"/>
              </a:solidFill>
              <a:latin typeface="Impact"/>
              <a:ea typeface="Impact"/>
              <a:cs typeface="Impact"/>
              <a:sym typeface="Impact"/>
            </a:endParaRPr>
          </a:p>
        </p:txBody>
      </p:sp>
      <p:sp>
        <p:nvSpPr>
          <p:cNvPr id="58" name="Google Shape;58;p51"/>
          <p:cNvSpPr txBox="1"/>
          <p:nvPr>
            <p:ph type="title"/>
          </p:nvPr>
        </p:nvSpPr>
        <p:spPr>
          <a:xfrm>
            <a:off x="794282" y="4240779"/>
            <a:ext cx="6113667" cy="1591789"/>
          </a:xfrm>
          <a:prstGeom prst="rect">
            <a:avLst/>
          </a:prstGeom>
          <a:noFill/>
          <a:ln>
            <a:noFill/>
          </a:ln>
        </p:spPr>
        <p:txBody>
          <a:bodyPr anchorCtr="0" anchor="t" bIns="45700" lIns="91425" spcFirstLastPara="1" rIns="91425" wrap="square" tIns="45700">
            <a:noAutofit/>
          </a:bodyPr>
          <a:lstStyle>
            <a:lvl1pPr lvl="0" algn="l">
              <a:lnSpc>
                <a:spcPct val="80000"/>
              </a:lnSpc>
              <a:spcBef>
                <a:spcPts val="0"/>
              </a:spcBef>
              <a:spcAft>
                <a:spcPts val="0"/>
              </a:spcAft>
              <a:buClr>
                <a:srgbClr val="756C66"/>
              </a:buClr>
              <a:buSzPts val="6500"/>
              <a:buFont typeface="Impact"/>
              <a:buNone/>
              <a:defRPr sz="6500">
                <a:solidFill>
                  <a:srgbClr val="756C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1"/>
          <p:cNvSpPr txBox="1"/>
          <p:nvPr>
            <p:ph idx="1" type="body"/>
          </p:nvPr>
        </p:nvSpPr>
        <p:spPr>
          <a:xfrm>
            <a:off x="794282" y="5799368"/>
            <a:ext cx="6113667" cy="55681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40"/>
              </a:spcBef>
              <a:spcAft>
                <a:spcPts val="0"/>
              </a:spcAft>
              <a:buClr>
                <a:schemeClr val="lt1"/>
              </a:buClr>
              <a:buSzPts val="3200"/>
              <a:buFont typeface="Impact"/>
              <a:buNone/>
              <a:defRPr sz="3200" cap="none">
                <a:solidFill>
                  <a:schemeClr val="lt1"/>
                </a:solidFill>
                <a:latin typeface="Impact"/>
                <a:ea typeface="Impact"/>
                <a:cs typeface="Impact"/>
                <a:sym typeface="Impact"/>
              </a:defRPr>
            </a:lvl1pPr>
            <a:lvl2pPr indent="-330200" lvl="1" marL="914400" algn="l">
              <a:lnSpc>
                <a:spcPct val="100000"/>
              </a:lnSpc>
              <a:spcBef>
                <a:spcPts val="320"/>
              </a:spcBef>
              <a:spcAft>
                <a:spcPts val="0"/>
              </a:spcAft>
              <a:buClr>
                <a:schemeClr val="dk1"/>
              </a:buClr>
              <a:buSzPts val="1600"/>
              <a:buChar char="•"/>
              <a:defRPr>
                <a:latin typeface="Impact"/>
                <a:ea typeface="Impact"/>
                <a:cs typeface="Impact"/>
                <a:sym typeface="Impact"/>
              </a:defRPr>
            </a:lvl2pPr>
            <a:lvl3pPr indent="-330200" lvl="2" marL="1371600" algn="l">
              <a:lnSpc>
                <a:spcPct val="100000"/>
              </a:lnSpc>
              <a:spcBef>
                <a:spcPts val="320"/>
              </a:spcBef>
              <a:spcAft>
                <a:spcPts val="0"/>
              </a:spcAft>
              <a:buClr>
                <a:schemeClr val="dk1"/>
              </a:buClr>
              <a:buSzPts val="1600"/>
              <a:buChar char="–"/>
              <a:defRPr>
                <a:latin typeface="Impact"/>
                <a:ea typeface="Impact"/>
                <a:cs typeface="Impact"/>
                <a:sym typeface="Impact"/>
              </a:defRPr>
            </a:lvl3pPr>
            <a:lvl4pPr indent="-330200" lvl="3" marL="1828800" algn="l">
              <a:lnSpc>
                <a:spcPct val="100000"/>
              </a:lnSpc>
              <a:spcBef>
                <a:spcPts val="320"/>
              </a:spcBef>
              <a:spcAft>
                <a:spcPts val="0"/>
              </a:spcAft>
              <a:buClr>
                <a:schemeClr val="dk1"/>
              </a:buClr>
              <a:buSzPts val="1600"/>
              <a:buChar char="•"/>
              <a:defRPr>
                <a:latin typeface="Impact"/>
                <a:ea typeface="Impact"/>
                <a:cs typeface="Impact"/>
                <a:sym typeface="Impact"/>
              </a:defRPr>
            </a:lvl4pPr>
            <a:lvl5pPr indent="-330200" lvl="4" marL="2286000" algn="l">
              <a:lnSpc>
                <a:spcPct val="100000"/>
              </a:lnSpc>
              <a:spcBef>
                <a:spcPts val="320"/>
              </a:spcBef>
              <a:spcAft>
                <a:spcPts val="0"/>
              </a:spcAft>
              <a:buClr>
                <a:schemeClr val="dk1"/>
              </a:buClr>
              <a:buSzPts val="1600"/>
              <a:buChar char="»"/>
              <a:defRPr>
                <a:latin typeface="Impact"/>
                <a:ea typeface="Impact"/>
                <a:cs typeface="Impact"/>
                <a:sym typeface="Impac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PU_sigtab.eps" id="60" name="Google Shape;60;p51"/>
          <p:cNvPicPr preferRelativeResize="0"/>
          <p:nvPr/>
        </p:nvPicPr>
        <p:blipFill rotWithShape="1">
          <a:blip r:embed="rId3">
            <a:alphaModFix/>
          </a:blip>
          <a:srcRect b="12554" l="0" r="0" t="-166"/>
          <a:stretch/>
        </p:blipFill>
        <p:spPr>
          <a:xfrm>
            <a:off x="7057556" y="-8411"/>
            <a:ext cx="1942418" cy="1021073"/>
          </a:xfrm>
          <a:prstGeom prst="rect">
            <a:avLst/>
          </a:prstGeom>
          <a:noFill/>
          <a:ln>
            <a:noFill/>
          </a:ln>
        </p:spPr>
      </p:pic>
      <p:sp>
        <p:nvSpPr>
          <p:cNvPr id="61" name="Google Shape;61;p51"/>
          <p:cNvSpPr/>
          <p:nvPr>
            <p:ph idx="2" type="pic"/>
          </p:nvPr>
        </p:nvSpPr>
        <p:spPr>
          <a:xfrm>
            <a:off x="-13512" y="-8411"/>
            <a:ext cx="6976288" cy="4156549"/>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icture">
  <p:cSld name="Text and Picture">
    <p:spTree>
      <p:nvGrpSpPr>
        <p:cNvPr id="62" name="Shape 62"/>
        <p:cNvGrpSpPr/>
        <p:nvPr/>
      </p:nvGrpSpPr>
      <p:grpSpPr>
        <a:xfrm>
          <a:off x="0" y="0"/>
          <a:ext cx="0" cy="0"/>
          <a:chOff x="0" y="0"/>
          <a:chExt cx="0" cy="0"/>
        </a:xfrm>
      </p:grpSpPr>
      <p:sp>
        <p:nvSpPr>
          <p:cNvPr id="63" name="Google Shape;63;p5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52"/>
          <p:cNvSpPr txBox="1"/>
          <p:nvPr>
            <p:ph idx="1" type="body"/>
          </p:nvPr>
        </p:nvSpPr>
        <p:spPr>
          <a:xfrm>
            <a:off x="457200" y="1600201"/>
            <a:ext cx="3948530" cy="434270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Font typeface="Arial"/>
              <a:buNone/>
              <a:defRPr sz="1600"/>
            </a:lvl1pPr>
            <a:lvl2pPr indent="-330200" lvl="1" marL="914400" algn="l">
              <a:lnSpc>
                <a:spcPct val="100000"/>
              </a:lnSpc>
              <a:spcBef>
                <a:spcPts val="320"/>
              </a:spcBef>
              <a:spcAft>
                <a:spcPts val="0"/>
              </a:spcAft>
              <a:buClr>
                <a:schemeClr val="dk1"/>
              </a:buClr>
              <a:buSzPts val="1600"/>
              <a:buChar char="•"/>
              <a:defRPr sz="1600"/>
            </a:lvl2pPr>
            <a:lvl3pPr indent="-330200" lvl="2" marL="1371600" algn="l">
              <a:lnSpc>
                <a:spcPct val="100000"/>
              </a:lnSpc>
              <a:spcBef>
                <a:spcPts val="320"/>
              </a:spcBef>
              <a:spcAft>
                <a:spcPts val="0"/>
              </a:spcAft>
              <a:buClr>
                <a:schemeClr val="dk1"/>
              </a:buClr>
              <a:buSzPts val="1600"/>
              <a:buChar char="–"/>
              <a:defRPr sz="16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5" name="Google Shape;65;p52"/>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52"/>
          <p:cNvSpPr/>
          <p:nvPr>
            <p:ph idx="2" type="pic"/>
          </p:nvPr>
        </p:nvSpPr>
        <p:spPr>
          <a:xfrm>
            <a:off x="4671604" y="1600373"/>
            <a:ext cx="4015195" cy="4342542"/>
          </a:xfrm>
          <a:prstGeom prst="rect">
            <a:avLst/>
          </a:prstGeom>
          <a:noFill/>
          <a:ln>
            <a:noFill/>
          </a:ln>
        </p:spPr>
      </p:sp>
      <p:sp>
        <p:nvSpPr>
          <p:cNvPr id="67" name="Google Shape;67;p52"/>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cxnSp>
        <p:nvCxnSpPr>
          <p:cNvPr id="68" name="Google Shape;68;p52"/>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9" name="Shape 69"/>
        <p:cNvGrpSpPr/>
        <p:nvPr/>
      </p:nvGrpSpPr>
      <p:grpSpPr>
        <a:xfrm>
          <a:off x="0" y="0"/>
          <a:ext cx="0" cy="0"/>
          <a:chOff x="0" y="0"/>
          <a:chExt cx="0" cy="0"/>
        </a:xfrm>
      </p:grpSpPr>
      <p:sp>
        <p:nvSpPr>
          <p:cNvPr id="70" name="Google Shape;70;p5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440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53"/>
          <p:cNvSpPr txBox="1"/>
          <p:nvPr>
            <p:ph idx="1" type="body"/>
          </p:nvPr>
        </p:nvSpPr>
        <p:spPr>
          <a:xfrm>
            <a:off x="457200" y="1535113"/>
            <a:ext cx="39488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1"/>
              </a:buClr>
              <a:buSzPts val="2000"/>
              <a:buFont typeface="Arial"/>
              <a:buNone/>
              <a:defRPr b="1" sz="20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72" name="Google Shape;72;p53"/>
          <p:cNvSpPr txBox="1"/>
          <p:nvPr>
            <p:ph idx="2" type="body"/>
          </p:nvPr>
        </p:nvSpPr>
        <p:spPr>
          <a:xfrm>
            <a:off x="457200" y="2174875"/>
            <a:ext cx="3948888" cy="376803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Font typeface="Arial"/>
              <a:buNone/>
              <a:defRPr sz="1600"/>
            </a:lvl1pPr>
            <a:lvl2pPr indent="-330200" lvl="1" marL="914400" algn="l">
              <a:lnSpc>
                <a:spcPct val="100000"/>
              </a:lnSpc>
              <a:spcBef>
                <a:spcPts val="320"/>
              </a:spcBef>
              <a:spcAft>
                <a:spcPts val="0"/>
              </a:spcAft>
              <a:buClr>
                <a:schemeClr val="dk1"/>
              </a:buClr>
              <a:buSzPts val="1600"/>
              <a:buChar char="•"/>
              <a:defRPr sz="1600"/>
            </a:lvl2pPr>
            <a:lvl3pPr indent="-330200" lvl="2" marL="1371600" algn="l">
              <a:lnSpc>
                <a:spcPct val="100000"/>
              </a:lnSpc>
              <a:spcBef>
                <a:spcPts val="320"/>
              </a:spcBef>
              <a:spcAft>
                <a:spcPts val="0"/>
              </a:spcAft>
              <a:buClr>
                <a:schemeClr val="dk1"/>
              </a:buClr>
              <a:buSzPts val="1600"/>
              <a:buChar char="–"/>
              <a:defRPr sz="16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73" name="Google Shape;73;p5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1"/>
              </a:buClr>
              <a:buSzPts val="2000"/>
              <a:buFont typeface="Arial"/>
              <a:buNone/>
              <a:defRPr b="1" sz="20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74" name="Google Shape;74;p53"/>
          <p:cNvSpPr txBox="1"/>
          <p:nvPr>
            <p:ph idx="4" type="body"/>
          </p:nvPr>
        </p:nvSpPr>
        <p:spPr>
          <a:xfrm>
            <a:off x="4645025" y="2174875"/>
            <a:ext cx="4041775" cy="376803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Font typeface="Arial"/>
              <a:buNone/>
              <a:defRPr sz="1600"/>
            </a:lvl1pPr>
            <a:lvl2pPr indent="-330200" lvl="1" marL="914400" algn="l">
              <a:lnSpc>
                <a:spcPct val="100000"/>
              </a:lnSpc>
              <a:spcBef>
                <a:spcPts val="320"/>
              </a:spcBef>
              <a:spcAft>
                <a:spcPts val="0"/>
              </a:spcAft>
              <a:buClr>
                <a:schemeClr val="dk1"/>
              </a:buClr>
              <a:buSzPts val="1600"/>
              <a:buChar char="•"/>
              <a:defRPr sz="1600"/>
            </a:lvl2pPr>
            <a:lvl3pPr indent="-330200" lvl="2" marL="1371600" algn="l">
              <a:lnSpc>
                <a:spcPct val="100000"/>
              </a:lnSpc>
              <a:spcBef>
                <a:spcPts val="320"/>
              </a:spcBef>
              <a:spcAft>
                <a:spcPts val="0"/>
              </a:spcAft>
              <a:buClr>
                <a:schemeClr val="dk1"/>
              </a:buClr>
              <a:buSzPts val="1600"/>
              <a:buChar char="–"/>
              <a:defRPr sz="16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75" name="Google Shape;75;p53"/>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53"/>
          <p:cNvSpPr txBox="1"/>
          <p:nvPr>
            <p:ph idx="5"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cxnSp>
        <p:nvCxnSpPr>
          <p:cNvPr id="77" name="Google Shape;77;p53"/>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Only">
  <p:cSld name="Title and Subtitle Only">
    <p:spTree>
      <p:nvGrpSpPr>
        <p:cNvPr id="78" name="Shape 78"/>
        <p:cNvGrpSpPr/>
        <p:nvPr/>
      </p:nvGrpSpPr>
      <p:grpSpPr>
        <a:xfrm>
          <a:off x="0" y="0"/>
          <a:ext cx="0" cy="0"/>
          <a:chOff x="0" y="0"/>
          <a:chExt cx="0" cy="0"/>
        </a:xfrm>
      </p:grpSpPr>
      <p:sp>
        <p:nvSpPr>
          <p:cNvPr id="79" name="Google Shape;79;p54"/>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4"/>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54"/>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cxnSp>
        <p:nvCxnSpPr>
          <p:cNvPr id="82" name="Google Shape;82;p54"/>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descr="PU_sig132.tif" id="10" name="Google Shape;10;p45"/>
          <p:cNvSpPr/>
          <p:nvPr/>
        </p:nvSpPr>
        <p:spPr>
          <a:xfrm>
            <a:off x="457200" y="6075632"/>
            <a:ext cx="1523874" cy="47917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45"/>
          <p:cNvGrpSpPr/>
          <p:nvPr/>
        </p:nvGrpSpPr>
        <p:grpSpPr>
          <a:xfrm>
            <a:off x="0" y="0"/>
            <a:ext cx="9157137" cy="915109"/>
            <a:chOff x="0" y="0"/>
            <a:chExt cx="9157137" cy="915109"/>
          </a:xfrm>
        </p:grpSpPr>
        <p:sp>
          <p:nvSpPr>
            <p:cNvPr id="12" name="Google Shape;12;p45"/>
            <p:cNvSpPr/>
            <p:nvPr/>
          </p:nvSpPr>
          <p:spPr>
            <a:xfrm>
              <a:off x="0" y="0"/>
              <a:ext cx="9144000" cy="915108"/>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h2_lines_white.pdf" id="13" name="Google Shape;13;p45"/>
            <p:cNvPicPr preferRelativeResize="0"/>
            <p:nvPr/>
          </p:nvPicPr>
          <p:blipFill rotWithShape="1">
            <a:blip r:embed="rId1">
              <a:alphaModFix/>
            </a:blip>
            <a:srcRect b="48017" l="22581" r="22582" t="22581"/>
            <a:stretch/>
          </p:blipFill>
          <p:spPr>
            <a:xfrm>
              <a:off x="13137" y="1"/>
              <a:ext cx="9144000" cy="915108"/>
            </a:xfrm>
            <a:prstGeom prst="rect">
              <a:avLst/>
            </a:prstGeom>
            <a:noFill/>
            <a:ln>
              <a:noFill/>
            </a:ln>
          </p:spPr>
        </p:pic>
      </p:grpSp>
      <p:sp>
        <p:nvSpPr>
          <p:cNvPr id="14" name="Google Shape;14;p45"/>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45"/>
          <p:cNvSpPr txBox="1"/>
          <p:nvPr>
            <p:ph idx="1" type="body"/>
          </p:nvPr>
        </p:nvSpPr>
        <p:spPr>
          <a:xfrm>
            <a:off x="457200" y="1721492"/>
            <a:ext cx="8235950" cy="422141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45"/>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45"/>
          <p:cNvSpPr txBox="1"/>
          <p:nvPr/>
        </p:nvSpPr>
        <p:spPr>
          <a:xfrm>
            <a:off x="367130" y="1535528"/>
            <a:ext cx="83260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jpg"/><Relationship Id="rId4" Type="http://schemas.openxmlformats.org/officeDocument/2006/relationships/image" Target="../media/image23.jpg"/><Relationship Id="rId5" Type="http://schemas.openxmlformats.org/officeDocument/2006/relationships/image" Target="../media/image26.jpg"/><Relationship Id="rId6"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9.jpg"/><Relationship Id="rId4" Type="http://schemas.openxmlformats.org/officeDocument/2006/relationships/image" Target="../media/image8.jpg"/><Relationship Id="rId5" Type="http://schemas.openxmlformats.org/officeDocument/2006/relationships/image" Target="../media/image50.jpg"/><Relationship Id="rId6"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drive.google.com/file/d/1BxJj_DhAZ0AyQ3YG0u1wQrZfVyvVEc8l/view" TargetMode="External"/><Relationship Id="rId4" Type="http://schemas.openxmlformats.org/officeDocument/2006/relationships/image" Target="../media/image40.jpg"/><Relationship Id="rId5" Type="http://schemas.openxmlformats.org/officeDocument/2006/relationships/hyperlink" Target="http://drive.google.com/file/d/1vS_PoxMy86hpm1CEymm_g022BTIySIP6/view" TargetMode="External"/><Relationship Id="rId6" Type="http://schemas.openxmlformats.org/officeDocument/2006/relationships/image" Target="../media/image4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title"/>
          </p:nvPr>
        </p:nvSpPr>
        <p:spPr>
          <a:xfrm>
            <a:off x="0" y="4405443"/>
            <a:ext cx="6608700" cy="1864200"/>
          </a:xfrm>
          <a:prstGeom prst="rect">
            <a:avLst/>
          </a:prstGeom>
          <a:noFill/>
          <a:ln>
            <a:noFill/>
          </a:ln>
        </p:spPr>
        <p:txBody>
          <a:bodyPr anchorCtr="0" anchor="t" bIns="45700" lIns="91425" spcFirstLastPara="1" rIns="91425" wrap="square" tIns="45700">
            <a:noAutofit/>
          </a:bodyPr>
          <a:lstStyle/>
          <a:p>
            <a:pPr indent="0" lvl="0" marL="0" rtl="0" algn="l">
              <a:lnSpc>
                <a:spcPct val="133333"/>
              </a:lnSpc>
              <a:spcBef>
                <a:spcPts val="0"/>
              </a:spcBef>
              <a:spcAft>
                <a:spcPts val="0"/>
              </a:spcAft>
              <a:buClr>
                <a:srgbClr val="000000"/>
              </a:buClr>
              <a:buSzPts val="4800"/>
              <a:buFont typeface="Impact"/>
              <a:buNone/>
            </a:pPr>
            <a:r>
              <a:rPr lang="en-US" sz="4800">
                <a:solidFill>
                  <a:srgbClr val="000000"/>
                </a:solidFill>
              </a:rPr>
              <a:t>ECE477 MIDTERM DESIGN REVIEW: TEAM #20</a:t>
            </a:r>
            <a:br>
              <a:rPr lang="en-US" sz="4800">
                <a:solidFill>
                  <a:srgbClr val="000000"/>
                </a:solidFill>
              </a:rPr>
            </a:br>
            <a:endParaRPr sz="4800">
              <a:solidFill>
                <a:srgbClr val="000000"/>
              </a:solidFill>
            </a:endParaRPr>
          </a:p>
        </p:txBody>
      </p:sp>
      <p:pic>
        <p:nvPicPr>
          <p:cNvPr descr="PU_sigtab.eps" id="89" name="Google Shape;89;p1"/>
          <p:cNvPicPr preferRelativeResize="0"/>
          <p:nvPr/>
        </p:nvPicPr>
        <p:blipFill rotWithShape="1">
          <a:blip r:embed="rId3">
            <a:alphaModFix/>
          </a:blip>
          <a:srcRect b="12554" l="0" r="0" t="-166"/>
          <a:stretch/>
        </p:blipFill>
        <p:spPr>
          <a:xfrm>
            <a:off x="7201582" y="5836927"/>
            <a:ext cx="1942418" cy="1021073"/>
          </a:xfrm>
          <a:prstGeom prst="rect">
            <a:avLst/>
          </a:prstGeom>
          <a:noFill/>
          <a:ln>
            <a:noFill/>
          </a:ln>
        </p:spPr>
      </p:pic>
      <p:pic>
        <p:nvPicPr>
          <p:cNvPr id="90" name="Google Shape;90;p1"/>
          <p:cNvPicPr preferRelativeResize="0"/>
          <p:nvPr/>
        </p:nvPicPr>
        <p:blipFill>
          <a:blip r:embed="rId4">
            <a:alphaModFix/>
          </a:blip>
          <a:stretch>
            <a:fillRect/>
          </a:stretch>
        </p:blipFill>
        <p:spPr>
          <a:xfrm>
            <a:off x="0" y="86725"/>
            <a:ext cx="7471447" cy="4202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3d9456fde3_3_1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MAJOR COMPONENTS</a:t>
            </a:r>
            <a:endParaRPr/>
          </a:p>
        </p:txBody>
      </p:sp>
      <p:sp>
        <p:nvSpPr>
          <p:cNvPr id="178" name="Google Shape;178;g33d9456fde3_3_1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Keypad</a:t>
            </a:r>
            <a:endParaRPr/>
          </a:p>
        </p:txBody>
      </p:sp>
      <p:graphicFrame>
        <p:nvGraphicFramePr>
          <p:cNvPr id="179" name="Google Shape;179;g33d9456fde3_3_17"/>
          <p:cNvGraphicFramePr/>
          <p:nvPr/>
        </p:nvGraphicFramePr>
        <p:xfrm>
          <a:off x="1326650" y="1561650"/>
          <a:ext cx="3000000" cy="3000000"/>
        </p:xfrm>
        <a:graphic>
          <a:graphicData uri="http://schemas.openxmlformats.org/drawingml/2006/table">
            <a:tbl>
              <a:tblPr>
                <a:noFill/>
                <a:tableStyleId>{5C741CC4-A33C-4C0E-8B98-5018CC6C0AF9}</a:tableStyleId>
              </a:tblPr>
              <a:tblGrid>
                <a:gridCol w="1367675"/>
                <a:gridCol w="1545675"/>
                <a:gridCol w="1840125"/>
                <a:gridCol w="1737200"/>
              </a:tblGrid>
              <a:tr h="1737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Name</a:t>
                      </a:r>
                      <a:endParaRPr b="1"/>
                    </a:p>
                  </a:txBody>
                  <a:tcPr marT="91425" marB="91425" marR="91425" marL="91425"/>
                </a:tc>
                <a:tc>
                  <a:txBody>
                    <a:bodyPr/>
                    <a:lstStyle/>
                    <a:p>
                      <a:pPr indent="0" lvl="0" marL="0" rtl="0" algn="l">
                        <a:spcBef>
                          <a:spcPts val="0"/>
                        </a:spcBef>
                        <a:spcAft>
                          <a:spcPts val="0"/>
                        </a:spcAft>
                        <a:buNone/>
                      </a:pPr>
                      <a:r>
                        <a:rPr lang="en-US"/>
                        <a:t>Adafruit 4x4 Matrix Keypad</a:t>
                      </a:r>
                      <a:endParaRPr/>
                    </a:p>
                  </a:txBody>
                  <a:tcPr marT="91425" marB="91425" marR="91425" marL="91425"/>
                </a:tc>
                <a:tc>
                  <a:txBody>
                    <a:bodyPr/>
                    <a:lstStyle/>
                    <a:p>
                      <a:pPr indent="0" lvl="0" marL="0" rtl="0" algn="l">
                        <a:spcBef>
                          <a:spcPts val="0"/>
                        </a:spcBef>
                        <a:spcAft>
                          <a:spcPts val="0"/>
                        </a:spcAft>
                        <a:buNone/>
                      </a:pPr>
                      <a:r>
                        <a:rPr lang="en-US"/>
                        <a:t>Adafruit 3x4 Matrix Keypad</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Adafruit EA TFT024-23ATNN</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Price</a:t>
                      </a:r>
                      <a:endParaRPr b="1"/>
                    </a:p>
                  </a:txBody>
                  <a:tcPr marT="91425" marB="91425" marR="91425" marL="91425"/>
                </a:tc>
                <a:tc>
                  <a:txBody>
                    <a:bodyPr/>
                    <a:lstStyle/>
                    <a:p>
                      <a:pPr indent="0" lvl="0" marL="0" rtl="0" algn="l">
                        <a:spcBef>
                          <a:spcPts val="0"/>
                        </a:spcBef>
                        <a:spcAft>
                          <a:spcPts val="0"/>
                        </a:spcAft>
                        <a:buNone/>
                      </a:pPr>
                      <a:r>
                        <a:rPr lang="en-US"/>
                        <a:t>$5.95</a:t>
                      </a:r>
                      <a:endParaRPr/>
                    </a:p>
                  </a:txBody>
                  <a:tcPr marT="91425" marB="91425" marR="91425" marL="91425"/>
                </a:tc>
                <a:tc>
                  <a:txBody>
                    <a:bodyPr/>
                    <a:lstStyle/>
                    <a:p>
                      <a:pPr indent="0" lvl="0" marL="0" rtl="0" algn="l">
                        <a:spcBef>
                          <a:spcPts val="0"/>
                        </a:spcBef>
                        <a:spcAft>
                          <a:spcPts val="0"/>
                        </a:spcAft>
                        <a:buNone/>
                      </a:pPr>
                      <a:r>
                        <a:rPr lang="en-US"/>
                        <a:t>$8.50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$3.95</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Waterproof</a:t>
                      </a:r>
                      <a:endParaRPr b="1"/>
                    </a:p>
                  </a:txBody>
                  <a:tcPr marT="91425" marB="91425" marR="91425" marL="91425"/>
                </a:tc>
                <a:tc>
                  <a:txBody>
                    <a:bodyPr/>
                    <a:lstStyle/>
                    <a:p>
                      <a:pPr indent="0" lvl="0" marL="0" rtl="0" algn="l">
                        <a:spcBef>
                          <a:spcPts val="0"/>
                        </a:spcBef>
                        <a:spcAft>
                          <a:spcPts val="0"/>
                        </a:spcAft>
                        <a:buNone/>
                      </a:pPr>
                      <a:r>
                        <a:rPr lang="en-US"/>
                        <a:t>Probably Not</a:t>
                      </a:r>
                      <a:endParaRPr/>
                    </a:p>
                  </a:txBody>
                  <a:tcPr marT="91425" marB="91425" marR="91425" marL="91425"/>
                </a:tc>
                <a:tc>
                  <a:txBody>
                    <a:bodyPr/>
                    <a:lstStyle/>
                    <a:p>
                      <a:pPr indent="0" lvl="0" marL="0" rtl="0" algn="l">
                        <a:spcBef>
                          <a:spcPts val="0"/>
                        </a:spcBef>
                        <a:spcAft>
                          <a:spcPts val="0"/>
                        </a:spcAft>
                        <a:buNone/>
                      </a:pPr>
                      <a:r>
                        <a:rPr lang="en-US"/>
                        <a:t>Probably Not</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Yes</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Responsive</a:t>
                      </a:r>
                      <a:endParaRPr b="1"/>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No</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Dimensions</a:t>
                      </a:r>
                      <a:endParaRPr b="1"/>
                    </a:p>
                  </a:txBody>
                  <a:tcPr marT="91425" marB="91425" marR="91425" marL="91425"/>
                </a:tc>
                <a:tc>
                  <a:txBody>
                    <a:bodyPr/>
                    <a:lstStyle/>
                    <a:p>
                      <a:pPr indent="0" lvl="0" marL="0" rtl="0" algn="l">
                        <a:spcBef>
                          <a:spcPts val="0"/>
                        </a:spcBef>
                        <a:spcAft>
                          <a:spcPts val="0"/>
                        </a:spcAft>
                        <a:buNone/>
                      </a:pPr>
                      <a:r>
                        <a:rPr lang="en-US"/>
                        <a:t>69.0mm x 65.5mm x 9.7mm</a:t>
                      </a:r>
                      <a:endParaRPr/>
                    </a:p>
                  </a:txBody>
                  <a:tcPr marT="91425" marB="91425" marR="91425" marL="91425"/>
                </a:tc>
                <a:tc>
                  <a:txBody>
                    <a:bodyPr/>
                    <a:lstStyle/>
                    <a:p>
                      <a:pPr indent="0" lvl="0" marL="0" rtl="0" algn="l">
                        <a:spcBef>
                          <a:spcPts val="0"/>
                        </a:spcBef>
                        <a:spcAft>
                          <a:spcPts val="0"/>
                        </a:spcAft>
                        <a:buNone/>
                      </a:pPr>
                      <a:r>
                        <a:rPr lang="en-US"/>
                        <a:t>64.00mm x </a:t>
                      </a:r>
                      <a:endParaRPr/>
                    </a:p>
                    <a:p>
                      <a:pPr indent="0" lvl="0" marL="0" rtl="0" algn="l">
                        <a:spcBef>
                          <a:spcPts val="0"/>
                        </a:spcBef>
                        <a:spcAft>
                          <a:spcPts val="0"/>
                        </a:spcAft>
                        <a:buNone/>
                      </a:pPr>
                      <a:r>
                        <a:rPr lang="en-US"/>
                        <a:t>51.00mm x</a:t>
                      </a:r>
                      <a:endParaRPr/>
                    </a:p>
                    <a:p>
                      <a:pPr indent="0" lvl="0" marL="0" rtl="0" algn="l">
                        <a:spcBef>
                          <a:spcPts val="0"/>
                        </a:spcBef>
                        <a:spcAft>
                          <a:spcPts val="0"/>
                        </a:spcAft>
                        <a:buNone/>
                      </a:pPr>
                      <a:r>
                        <a:rPr lang="en-US"/>
                        <a:t>11.00mm</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70mm x 77mm x 1mm</a:t>
                      </a:r>
                      <a:endParaRPr/>
                    </a:p>
                  </a:txBody>
                  <a:tcPr marT="91425" marB="91425" marR="91425" marL="91425">
                    <a:solidFill>
                      <a:schemeClr val="lt1"/>
                    </a:solidFill>
                  </a:tcPr>
                </a:tc>
              </a:tr>
            </a:tbl>
          </a:graphicData>
        </a:graphic>
      </p:graphicFrame>
      <p:pic>
        <p:nvPicPr>
          <p:cNvPr id="180" name="Google Shape;180;g33d9456fde3_3_17"/>
          <p:cNvPicPr preferRelativeResize="0"/>
          <p:nvPr/>
        </p:nvPicPr>
        <p:blipFill>
          <a:blip r:embed="rId3">
            <a:alphaModFix/>
          </a:blip>
          <a:stretch>
            <a:fillRect/>
          </a:stretch>
        </p:blipFill>
        <p:spPr>
          <a:xfrm>
            <a:off x="2712475" y="1862089"/>
            <a:ext cx="1527549" cy="1162936"/>
          </a:xfrm>
          <a:prstGeom prst="rect">
            <a:avLst/>
          </a:prstGeom>
          <a:noFill/>
          <a:ln>
            <a:noFill/>
          </a:ln>
        </p:spPr>
      </p:pic>
      <p:pic>
        <p:nvPicPr>
          <p:cNvPr id="181" name="Google Shape;181;g33d9456fde3_3_17"/>
          <p:cNvPicPr preferRelativeResize="0"/>
          <p:nvPr/>
        </p:nvPicPr>
        <p:blipFill>
          <a:blip r:embed="rId4">
            <a:alphaModFix/>
          </a:blip>
          <a:stretch>
            <a:fillRect/>
          </a:stretch>
        </p:blipFill>
        <p:spPr>
          <a:xfrm>
            <a:off x="4240000" y="1631926"/>
            <a:ext cx="1840124" cy="1548847"/>
          </a:xfrm>
          <a:prstGeom prst="rect">
            <a:avLst/>
          </a:prstGeom>
          <a:noFill/>
          <a:ln>
            <a:noFill/>
          </a:ln>
        </p:spPr>
      </p:pic>
      <p:pic>
        <p:nvPicPr>
          <p:cNvPr id="182" name="Google Shape;182;g33d9456fde3_3_17"/>
          <p:cNvPicPr preferRelativeResize="0"/>
          <p:nvPr/>
        </p:nvPicPr>
        <p:blipFill>
          <a:blip r:embed="rId5">
            <a:alphaModFix/>
          </a:blip>
          <a:stretch>
            <a:fillRect/>
          </a:stretch>
        </p:blipFill>
        <p:spPr>
          <a:xfrm>
            <a:off x="6080125" y="1795250"/>
            <a:ext cx="1737199" cy="1222188"/>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32dffd4b5c_0_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MAJOR COMPONENTS</a:t>
            </a:r>
            <a:endParaRPr/>
          </a:p>
        </p:txBody>
      </p:sp>
      <p:sp>
        <p:nvSpPr>
          <p:cNvPr id="189" name="Google Shape;189;g332dffd4b5c_0_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Fingerprint Sensor</a:t>
            </a:r>
            <a:endParaRPr/>
          </a:p>
        </p:txBody>
      </p:sp>
      <p:graphicFrame>
        <p:nvGraphicFramePr>
          <p:cNvPr id="190" name="Google Shape;190;g332dffd4b5c_0_1"/>
          <p:cNvGraphicFramePr/>
          <p:nvPr/>
        </p:nvGraphicFramePr>
        <p:xfrm>
          <a:off x="457200" y="1681700"/>
          <a:ext cx="3000000" cy="3000000"/>
        </p:xfrm>
        <a:graphic>
          <a:graphicData uri="http://schemas.openxmlformats.org/drawingml/2006/table">
            <a:tbl>
              <a:tblPr>
                <a:noFill/>
                <a:tableStyleId>{5C741CC4-A33C-4C0E-8B98-5018CC6C0AF9}</a:tableStyleId>
              </a:tblPr>
              <a:tblGrid>
                <a:gridCol w="1266175"/>
                <a:gridCol w="1647175"/>
                <a:gridCol w="1840125"/>
                <a:gridCol w="1737200"/>
                <a:gridCol w="1745200"/>
              </a:tblGrid>
              <a:tr h="1737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tc>
              </a:tr>
              <a:tr h="516525">
                <a:tc>
                  <a:txBody>
                    <a:bodyPr/>
                    <a:lstStyle/>
                    <a:p>
                      <a:pPr indent="0" lvl="0" marL="0" rtl="0" algn="l">
                        <a:spcBef>
                          <a:spcPts val="0"/>
                        </a:spcBef>
                        <a:spcAft>
                          <a:spcPts val="0"/>
                        </a:spcAft>
                        <a:buNone/>
                      </a:pPr>
                      <a:r>
                        <a:rPr b="1" lang="en-US"/>
                        <a:t>Name</a:t>
                      </a:r>
                      <a:endParaRPr b="1"/>
                    </a:p>
                  </a:txBody>
                  <a:tcPr marT="91425" marB="91425" marR="91425" marL="91425"/>
                </a:tc>
                <a:tc>
                  <a:txBody>
                    <a:bodyPr/>
                    <a:lstStyle/>
                    <a:p>
                      <a:pPr indent="0" lvl="0" marL="0" rtl="0" algn="l">
                        <a:spcBef>
                          <a:spcPts val="0"/>
                        </a:spcBef>
                        <a:spcAft>
                          <a:spcPts val="0"/>
                        </a:spcAft>
                        <a:buNone/>
                      </a:pPr>
                      <a:r>
                        <a:rPr lang="en-US"/>
                        <a:t>GROW R502-A</a:t>
                      </a:r>
                      <a:endParaRPr/>
                    </a:p>
                  </a:txBody>
                  <a:tcPr marT="91425" marB="91425" marR="91425" marL="91425"/>
                </a:tc>
                <a:tc>
                  <a:txBody>
                    <a:bodyPr/>
                    <a:lstStyle/>
                    <a:p>
                      <a:pPr indent="0" lvl="0" marL="0" rtl="0" algn="l">
                        <a:spcBef>
                          <a:spcPts val="0"/>
                        </a:spcBef>
                        <a:spcAft>
                          <a:spcPts val="0"/>
                        </a:spcAft>
                        <a:buNone/>
                      </a:pPr>
                      <a:r>
                        <a:rPr lang="en-US"/>
                        <a:t>GROW R558-S</a:t>
                      </a:r>
                      <a:endParaRPr/>
                    </a:p>
                  </a:txBody>
                  <a:tcPr marT="91425" marB="91425" marR="91425" marL="91425"/>
                </a:tc>
                <a:tc>
                  <a:txBody>
                    <a:bodyPr/>
                    <a:lstStyle/>
                    <a:p>
                      <a:pPr indent="0" lvl="0" marL="0" rtl="0" algn="l">
                        <a:spcBef>
                          <a:spcPts val="0"/>
                        </a:spcBef>
                        <a:spcAft>
                          <a:spcPts val="0"/>
                        </a:spcAft>
                        <a:buNone/>
                      </a:pPr>
                      <a:r>
                        <a:rPr lang="en-US"/>
                        <a:t>Waveshare UART Fingerprint Reader A</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Waveshare UART Fingerprint Reader D</a:t>
                      </a:r>
                      <a:endParaRPr/>
                    </a:p>
                  </a:txBody>
                  <a:tcPr marT="91425" marB="91425" marR="91425" marL="91425"/>
                </a:tc>
              </a:tr>
              <a:tr h="516525">
                <a:tc>
                  <a:txBody>
                    <a:bodyPr/>
                    <a:lstStyle/>
                    <a:p>
                      <a:pPr indent="0" lvl="0" marL="0" rtl="0" algn="l">
                        <a:spcBef>
                          <a:spcPts val="0"/>
                        </a:spcBef>
                        <a:spcAft>
                          <a:spcPts val="0"/>
                        </a:spcAft>
                        <a:buNone/>
                      </a:pPr>
                      <a:r>
                        <a:rPr b="1" lang="en-US"/>
                        <a:t>Price</a:t>
                      </a:r>
                      <a:endParaRPr b="1"/>
                    </a:p>
                  </a:txBody>
                  <a:tcPr marT="91425" marB="91425" marR="91425" marL="91425"/>
                </a:tc>
                <a:tc>
                  <a:txBody>
                    <a:bodyPr/>
                    <a:lstStyle/>
                    <a:p>
                      <a:pPr indent="0" lvl="0" marL="0" rtl="0" algn="l">
                        <a:spcBef>
                          <a:spcPts val="0"/>
                        </a:spcBef>
                        <a:spcAft>
                          <a:spcPts val="0"/>
                        </a:spcAft>
                        <a:buNone/>
                      </a:pPr>
                      <a:r>
                        <a:rPr lang="en-US"/>
                        <a:t>$12.20</a:t>
                      </a:r>
                      <a:endParaRPr/>
                    </a:p>
                  </a:txBody>
                  <a:tcPr marT="91425" marB="91425" marR="91425" marL="91425"/>
                </a:tc>
                <a:tc>
                  <a:txBody>
                    <a:bodyPr/>
                    <a:lstStyle/>
                    <a:p>
                      <a:pPr indent="0" lvl="0" marL="0" rtl="0" algn="l">
                        <a:spcBef>
                          <a:spcPts val="0"/>
                        </a:spcBef>
                        <a:spcAft>
                          <a:spcPts val="0"/>
                        </a:spcAft>
                        <a:buNone/>
                      </a:pPr>
                      <a:r>
                        <a:rPr lang="en-US"/>
                        <a:t>$19.95</a:t>
                      </a:r>
                      <a:endParaRPr/>
                    </a:p>
                  </a:txBody>
                  <a:tcPr marT="91425" marB="91425" marR="91425" marL="91425"/>
                </a:tc>
                <a:tc>
                  <a:txBody>
                    <a:bodyPr/>
                    <a:lstStyle/>
                    <a:p>
                      <a:pPr indent="0" lvl="0" marL="0" rtl="0" algn="l">
                        <a:spcBef>
                          <a:spcPts val="0"/>
                        </a:spcBef>
                        <a:spcAft>
                          <a:spcPts val="0"/>
                        </a:spcAft>
                        <a:buNone/>
                      </a:pPr>
                      <a:r>
                        <a:rPr lang="en-US"/>
                        <a:t>$42.99</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$16.99</a:t>
                      </a:r>
                      <a:endParaRPr/>
                    </a:p>
                  </a:txBody>
                  <a:tcPr marT="91425" marB="91425" marR="91425" marL="91425"/>
                </a:tc>
              </a:tr>
              <a:tr h="516525">
                <a:tc>
                  <a:txBody>
                    <a:bodyPr/>
                    <a:lstStyle/>
                    <a:p>
                      <a:pPr indent="0" lvl="0" marL="0" rtl="0" algn="l">
                        <a:spcBef>
                          <a:spcPts val="0"/>
                        </a:spcBef>
                        <a:spcAft>
                          <a:spcPts val="0"/>
                        </a:spcAft>
                        <a:buNone/>
                      </a:pPr>
                      <a:r>
                        <a:rPr b="1" lang="en-US"/>
                        <a:t>Fingerprint Capacity</a:t>
                      </a:r>
                      <a:endParaRPr b="1"/>
                    </a:p>
                  </a:txBody>
                  <a:tcPr marT="91425" marB="91425" marR="91425" marL="91425"/>
                </a:tc>
                <a:tc>
                  <a:txBody>
                    <a:bodyPr/>
                    <a:lstStyle/>
                    <a:p>
                      <a:pPr indent="0" lvl="0" marL="0" rtl="0" algn="l">
                        <a:spcBef>
                          <a:spcPts val="0"/>
                        </a:spcBef>
                        <a:spcAft>
                          <a:spcPts val="0"/>
                        </a:spcAft>
                        <a:buNone/>
                      </a:pPr>
                      <a:r>
                        <a:rPr lang="en-US"/>
                        <a:t>200</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4000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150</a:t>
                      </a:r>
                      <a:endParaRPr/>
                    </a:p>
                  </a:txBody>
                  <a:tcPr marT="91425" marB="91425" marR="91425" marL="91425"/>
                </a:tc>
              </a:tr>
              <a:tr h="537125">
                <a:tc>
                  <a:txBody>
                    <a:bodyPr/>
                    <a:lstStyle/>
                    <a:p>
                      <a:pPr indent="0" lvl="0" marL="0" rtl="0" algn="l">
                        <a:spcBef>
                          <a:spcPts val="0"/>
                        </a:spcBef>
                        <a:spcAft>
                          <a:spcPts val="0"/>
                        </a:spcAft>
                        <a:buNone/>
                      </a:pPr>
                      <a:r>
                        <a:rPr b="1" lang="en-US"/>
                        <a:t>Image Dimensions</a:t>
                      </a:r>
                      <a:endParaRPr b="1"/>
                    </a:p>
                  </a:txBody>
                  <a:tcPr marT="91425" marB="91425" marR="91425" marL="91425"/>
                </a:tc>
                <a:tc>
                  <a:txBody>
                    <a:bodyPr/>
                    <a:lstStyle/>
                    <a:p>
                      <a:pPr indent="0" lvl="0" marL="0" rtl="0" algn="l">
                        <a:spcBef>
                          <a:spcPts val="0"/>
                        </a:spcBef>
                        <a:spcAft>
                          <a:spcPts val="0"/>
                        </a:spcAft>
                        <a:buNone/>
                      </a:pPr>
                      <a:r>
                        <a:rPr lang="en-US"/>
                        <a:t>192 * 192 pixels</a:t>
                      </a:r>
                      <a:endParaRPr/>
                    </a:p>
                  </a:txBody>
                  <a:tcPr marT="91425" marB="91425" marR="91425" marL="91425"/>
                </a:tc>
                <a:tc>
                  <a:txBody>
                    <a:bodyPr/>
                    <a:lstStyle/>
                    <a:p>
                      <a:pPr indent="0" lvl="0" marL="0" rtl="0" algn="l">
                        <a:spcBef>
                          <a:spcPts val="0"/>
                        </a:spcBef>
                        <a:spcAft>
                          <a:spcPts val="0"/>
                        </a:spcAft>
                        <a:buNone/>
                      </a:pPr>
                      <a:r>
                        <a:rPr lang="en-US"/>
                        <a:t>112 * 88 pixels</a:t>
                      </a:r>
                      <a:endParaRPr/>
                    </a:p>
                  </a:txBody>
                  <a:tcPr marT="91425" marB="91425" marR="91425" marL="91425"/>
                </a:tc>
                <a:tc>
                  <a:txBody>
                    <a:bodyPr/>
                    <a:lstStyle/>
                    <a:p>
                      <a:pPr indent="0" lvl="0" marL="0" rtl="0" algn="l">
                        <a:spcBef>
                          <a:spcPts val="0"/>
                        </a:spcBef>
                        <a:spcAft>
                          <a:spcPts val="0"/>
                        </a:spcAft>
                        <a:buNone/>
                      </a:pPr>
                      <a:r>
                        <a:rPr lang="en-US"/>
                        <a:t>248 * 296 pixels</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160 * 160 pixels</a:t>
                      </a:r>
                      <a:endParaRPr/>
                    </a:p>
                  </a:txBody>
                  <a:tcPr marT="91425" marB="91425" marR="91425" marL="91425"/>
                </a:tc>
              </a:tr>
              <a:tr h="537125">
                <a:tc>
                  <a:txBody>
                    <a:bodyPr/>
                    <a:lstStyle/>
                    <a:p>
                      <a:pPr indent="0" lvl="0" marL="0" rtl="0" algn="l">
                        <a:spcBef>
                          <a:spcPts val="0"/>
                        </a:spcBef>
                        <a:spcAft>
                          <a:spcPts val="0"/>
                        </a:spcAft>
                        <a:buNone/>
                      </a:pPr>
                      <a:r>
                        <a:rPr b="1" lang="en-US"/>
                        <a:t>Sensing Type</a:t>
                      </a:r>
                      <a:endParaRPr b="1"/>
                    </a:p>
                  </a:txBody>
                  <a:tcPr marT="91425" marB="91425" marR="91425" marL="91425"/>
                </a:tc>
                <a:tc>
                  <a:txBody>
                    <a:bodyPr/>
                    <a:lstStyle/>
                    <a:p>
                      <a:pPr indent="0" lvl="0" marL="0" rtl="0" algn="l">
                        <a:spcBef>
                          <a:spcPts val="0"/>
                        </a:spcBef>
                        <a:spcAft>
                          <a:spcPts val="0"/>
                        </a:spcAft>
                        <a:buNone/>
                      </a:pPr>
                      <a:r>
                        <a:rPr lang="en-US"/>
                        <a:t>Capacitive</a:t>
                      </a:r>
                      <a:endParaRPr/>
                    </a:p>
                  </a:txBody>
                  <a:tcPr marT="91425" marB="91425" marR="91425" marL="91425"/>
                </a:tc>
                <a:tc>
                  <a:txBody>
                    <a:bodyPr/>
                    <a:lstStyle/>
                    <a:p>
                      <a:pPr indent="0" lvl="0" marL="0" rtl="0" algn="l">
                        <a:spcBef>
                          <a:spcPts val="0"/>
                        </a:spcBef>
                        <a:spcAft>
                          <a:spcPts val="0"/>
                        </a:spcAft>
                        <a:buNone/>
                      </a:pPr>
                      <a:r>
                        <a:rPr lang="en-US"/>
                        <a:t>Capacitive</a:t>
                      </a:r>
                      <a:endParaRPr/>
                    </a:p>
                  </a:txBody>
                  <a:tcPr marT="91425" marB="91425" marR="91425" marL="91425"/>
                </a:tc>
                <a:tc>
                  <a:txBody>
                    <a:bodyPr/>
                    <a:lstStyle/>
                    <a:p>
                      <a:pPr indent="0" lvl="0" marL="0" rtl="0" algn="l">
                        <a:spcBef>
                          <a:spcPts val="0"/>
                        </a:spcBef>
                        <a:spcAft>
                          <a:spcPts val="0"/>
                        </a:spcAft>
                        <a:buNone/>
                      </a:pPr>
                      <a:r>
                        <a:rPr lang="en-US"/>
                        <a:t>Optical</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Capacitive</a:t>
                      </a:r>
                      <a:endParaRPr/>
                    </a:p>
                  </a:txBody>
                  <a:tcPr marT="91425" marB="91425" marR="91425" marL="91425"/>
                </a:tc>
              </a:tr>
            </a:tbl>
          </a:graphicData>
        </a:graphic>
      </p:graphicFrame>
      <p:pic>
        <p:nvPicPr>
          <p:cNvPr id="191" name="Google Shape;191;g332dffd4b5c_0_1"/>
          <p:cNvPicPr preferRelativeResize="0"/>
          <p:nvPr/>
        </p:nvPicPr>
        <p:blipFill>
          <a:blip r:embed="rId3">
            <a:alphaModFix/>
          </a:blip>
          <a:stretch>
            <a:fillRect/>
          </a:stretch>
        </p:blipFill>
        <p:spPr>
          <a:xfrm>
            <a:off x="1723375" y="1771725"/>
            <a:ext cx="1647176" cy="1647176"/>
          </a:xfrm>
          <a:prstGeom prst="rect">
            <a:avLst/>
          </a:prstGeom>
          <a:noFill/>
          <a:ln>
            <a:noFill/>
          </a:ln>
        </p:spPr>
      </p:pic>
      <p:pic>
        <p:nvPicPr>
          <p:cNvPr id="192" name="Google Shape;192;g332dffd4b5c_0_1"/>
          <p:cNvPicPr preferRelativeResize="0"/>
          <p:nvPr/>
        </p:nvPicPr>
        <p:blipFill>
          <a:blip r:embed="rId4">
            <a:alphaModFix/>
          </a:blip>
          <a:stretch>
            <a:fillRect/>
          </a:stretch>
        </p:blipFill>
        <p:spPr>
          <a:xfrm>
            <a:off x="3370550" y="1904775"/>
            <a:ext cx="1840124" cy="1381067"/>
          </a:xfrm>
          <a:prstGeom prst="rect">
            <a:avLst/>
          </a:prstGeom>
          <a:noFill/>
          <a:ln>
            <a:noFill/>
          </a:ln>
        </p:spPr>
      </p:pic>
      <p:pic>
        <p:nvPicPr>
          <p:cNvPr id="193" name="Google Shape;193;g332dffd4b5c_0_1"/>
          <p:cNvPicPr preferRelativeResize="0"/>
          <p:nvPr/>
        </p:nvPicPr>
        <p:blipFill>
          <a:blip r:embed="rId5">
            <a:alphaModFix/>
          </a:blip>
          <a:stretch>
            <a:fillRect/>
          </a:stretch>
        </p:blipFill>
        <p:spPr>
          <a:xfrm>
            <a:off x="5210675" y="1681700"/>
            <a:ext cx="1737200" cy="1737200"/>
          </a:xfrm>
          <a:prstGeom prst="rect">
            <a:avLst/>
          </a:prstGeom>
          <a:noFill/>
          <a:ln>
            <a:noFill/>
          </a:ln>
        </p:spPr>
      </p:pic>
      <p:pic>
        <p:nvPicPr>
          <p:cNvPr id="194" name="Google Shape;194;g332dffd4b5c_0_1"/>
          <p:cNvPicPr preferRelativeResize="0"/>
          <p:nvPr/>
        </p:nvPicPr>
        <p:blipFill>
          <a:blip r:embed="rId6">
            <a:alphaModFix/>
          </a:blip>
          <a:stretch>
            <a:fillRect/>
          </a:stretch>
        </p:blipFill>
        <p:spPr>
          <a:xfrm>
            <a:off x="6947875" y="1681705"/>
            <a:ext cx="1737200" cy="1737188"/>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8"/>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BLOCK DIAGRAM</a:t>
            </a:r>
            <a:endParaRPr/>
          </a:p>
        </p:txBody>
      </p:sp>
      <p:pic>
        <p:nvPicPr>
          <p:cNvPr id="201" name="Google Shape;201;p8"/>
          <p:cNvPicPr preferRelativeResize="0"/>
          <p:nvPr/>
        </p:nvPicPr>
        <p:blipFill>
          <a:blip r:embed="rId3">
            <a:alphaModFix/>
          </a:blip>
          <a:stretch>
            <a:fillRect/>
          </a:stretch>
        </p:blipFill>
        <p:spPr>
          <a:xfrm>
            <a:off x="202324" y="1763870"/>
            <a:ext cx="8745700" cy="4155755"/>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3d9456fde3_3_8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STATE MACHINE</a:t>
            </a:r>
            <a:endParaRPr/>
          </a:p>
        </p:txBody>
      </p:sp>
      <p:pic>
        <p:nvPicPr>
          <p:cNvPr id="208" name="Google Shape;208;g33d9456fde3_3_89"/>
          <p:cNvPicPr preferRelativeResize="0"/>
          <p:nvPr/>
        </p:nvPicPr>
        <p:blipFill>
          <a:blip r:embed="rId3">
            <a:alphaModFix/>
          </a:blip>
          <a:stretch>
            <a:fillRect/>
          </a:stretch>
        </p:blipFill>
        <p:spPr>
          <a:xfrm>
            <a:off x="2056975" y="1410325"/>
            <a:ext cx="5036350" cy="5353350"/>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PACKAGING DESIGN</a:t>
            </a:r>
            <a:endParaRPr/>
          </a:p>
        </p:txBody>
      </p:sp>
      <p:sp>
        <p:nvSpPr>
          <p:cNvPr id="215" name="Google Shape;215;p9"/>
          <p:cNvSpPr txBox="1"/>
          <p:nvPr>
            <p:ph idx="2" type="body"/>
          </p:nvPr>
        </p:nvSpPr>
        <p:spPr>
          <a:xfrm>
            <a:off x="457200" y="1276700"/>
            <a:ext cx="7860600" cy="53070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2200"/>
              <a:buFont typeface="Arial"/>
              <a:buChar char="•"/>
            </a:pPr>
            <a:r>
              <a:rPr lang="en-US" sz="2200"/>
              <a:t>A casing for the device will be 3D printed</a:t>
            </a:r>
            <a:endParaRPr/>
          </a:p>
          <a:p>
            <a:pPr indent="-285750" lvl="1" marL="1028700" rtl="0" algn="l">
              <a:lnSpc>
                <a:spcPct val="100000"/>
              </a:lnSpc>
              <a:spcBef>
                <a:spcPts val="440"/>
              </a:spcBef>
              <a:spcAft>
                <a:spcPts val="0"/>
              </a:spcAft>
              <a:buClr>
                <a:schemeClr val="dk1"/>
              </a:buClr>
              <a:buSzPts val="2200"/>
              <a:buFont typeface="Courier New"/>
              <a:buChar char="o"/>
            </a:pPr>
            <a:r>
              <a:rPr lang="en-US" sz="2200"/>
              <a:t>Dimensions: 61.62mm x 103.67mm x 23.3mm</a:t>
            </a:r>
            <a:endParaRPr/>
          </a:p>
          <a:p>
            <a:pPr indent="0" lvl="0" marL="914400" rtl="0" algn="l">
              <a:lnSpc>
                <a:spcPct val="100000"/>
              </a:lnSpc>
              <a:spcBef>
                <a:spcPts val="440"/>
              </a:spcBef>
              <a:spcAft>
                <a:spcPts val="0"/>
              </a:spcAft>
              <a:buNone/>
            </a:pPr>
            <a:r>
              <a:t/>
            </a:r>
            <a:endParaRPr/>
          </a:p>
          <a:p>
            <a:pPr indent="-146050" lvl="1" marL="1028700" rtl="0" algn="l">
              <a:lnSpc>
                <a:spcPct val="100000"/>
              </a:lnSpc>
              <a:spcBef>
                <a:spcPts val="440"/>
              </a:spcBef>
              <a:spcAft>
                <a:spcPts val="0"/>
              </a:spcAft>
              <a:buClr>
                <a:schemeClr val="dk1"/>
              </a:buClr>
              <a:buSzPts val="2200"/>
              <a:buFont typeface="Courier New"/>
              <a:buNone/>
            </a:pPr>
            <a:r>
              <a:t/>
            </a:r>
            <a:endParaRPr sz="2200"/>
          </a:p>
          <a:p>
            <a:pPr indent="-285750" lvl="0" marL="285750" rtl="0" algn="l">
              <a:lnSpc>
                <a:spcPct val="100000"/>
              </a:lnSpc>
              <a:spcBef>
                <a:spcPts val="440"/>
              </a:spcBef>
              <a:spcAft>
                <a:spcPts val="0"/>
              </a:spcAft>
              <a:buClr>
                <a:schemeClr val="dk1"/>
              </a:buClr>
              <a:buSzPts val="2200"/>
              <a:buFont typeface="Arial"/>
              <a:buChar char="•"/>
            </a:pPr>
            <a:r>
              <a:rPr lang="en-US" sz="2200"/>
              <a:t>CAD drawing is still in progress</a:t>
            </a:r>
            <a:endParaRPr/>
          </a:p>
          <a:p>
            <a:pPr indent="-285750" lvl="0" marL="285750" rtl="0" algn="l">
              <a:lnSpc>
                <a:spcPct val="100000"/>
              </a:lnSpc>
              <a:spcBef>
                <a:spcPts val="440"/>
              </a:spcBef>
              <a:spcAft>
                <a:spcPts val="0"/>
              </a:spcAft>
              <a:buClr>
                <a:schemeClr val="dk1"/>
              </a:buClr>
              <a:buSzPts val="2200"/>
              <a:buFont typeface="Arial"/>
              <a:buChar char="•"/>
            </a:pPr>
            <a:r>
              <a:rPr lang="en-US" sz="2200"/>
              <a:t>Once PCB is fabricated, will confirm dimension then print utilizing the Bechtel Innovation Design Center</a:t>
            </a:r>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e3d423a1c6_0_0"/>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2e3d423a1c6_0_0"/>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23" name="Google Shape;223;g2e3d423a1c6_0_0"/>
          <p:cNvPicPr preferRelativeResize="0"/>
          <p:nvPr/>
        </p:nvPicPr>
        <p:blipFill>
          <a:blip r:embed="rId3">
            <a:alphaModFix/>
          </a:blip>
          <a:stretch>
            <a:fillRect/>
          </a:stretch>
        </p:blipFill>
        <p:spPr>
          <a:xfrm>
            <a:off x="665025" y="1508725"/>
            <a:ext cx="7497473" cy="4864375"/>
          </a:xfrm>
          <a:prstGeom prst="rect">
            <a:avLst/>
          </a:prstGeom>
          <a:noFill/>
          <a:ln>
            <a:noFill/>
          </a:ln>
        </p:spPr>
      </p:pic>
      <p:sp>
        <p:nvSpPr>
          <p:cNvPr id="224" name="Google Shape;224;g2e3d423a1c6_0_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PACKAGING DESIGN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e3d423a1c6_0_8"/>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2e3d423a1c6_0_8"/>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32" name="Google Shape;232;g2e3d423a1c6_0_8"/>
          <p:cNvPicPr preferRelativeResize="0"/>
          <p:nvPr/>
        </p:nvPicPr>
        <p:blipFill>
          <a:blip r:embed="rId3">
            <a:alphaModFix/>
          </a:blip>
          <a:stretch>
            <a:fillRect/>
          </a:stretch>
        </p:blipFill>
        <p:spPr>
          <a:xfrm>
            <a:off x="457200" y="1199454"/>
            <a:ext cx="8063348" cy="5357147"/>
          </a:xfrm>
          <a:prstGeom prst="rect">
            <a:avLst/>
          </a:prstGeom>
          <a:noFill/>
          <a:ln>
            <a:noFill/>
          </a:ln>
        </p:spPr>
      </p:pic>
      <p:sp>
        <p:nvSpPr>
          <p:cNvPr id="233" name="Google Shape;233;g2e3d423a1c6_0_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PACKAGING DESIGN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e3d423a1c6_0_15"/>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2e3d423a1c6_0_15"/>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41" name="Google Shape;241;g2e3d423a1c6_0_15"/>
          <p:cNvPicPr preferRelativeResize="0"/>
          <p:nvPr/>
        </p:nvPicPr>
        <p:blipFill>
          <a:blip r:embed="rId3">
            <a:alphaModFix/>
          </a:blip>
          <a:stretch>
            <a:fillRect/>
          </a:stretch>
        </p:blipFill>
        <p:spPr>
          <a:xfrm>
            <a:off x="1066800" y="1189025"/>
            <a:ext cx="7148949" cy="5495800"/>
          </a:xfrm>
          <a:prstGeom prst="rect">
            <a:avLst/>
          </a:prstGeom>
          <a:noFill/>
          <a:ln>
            <a:noFill/>
          </a:ln>
        </p:spPr>
      </p:pic>
      <p:sp>
        <p:nvSpPr>
          <p:cNvPr id="242" name="Google Shape;242;g2e3d423a1c6_0_1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PACKAGING DESIGN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e3d423a1c6_0_22"/>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2e3d423a1c6_0_22"/>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50" name="Google Shape;250;g2e3d423a1c6_0_22"/>
          <p:cNvPicPr preferRelativeResize="0"/>
          <p:nvPr/>
        </p:nvPicPr>
        <p:blipFill>
          <a:blip r:embed="rId3">
            <a:alphaModFix/>
          </a:blip>
          <a:stretch>
            <a:fillRect/>
          </a:stretch>
        </p:blipFill>
        <p:spPr>
          <a:xfrm>
            <a:off x="2064898" y="1163775"/>
            <a:ext cx="4446725" cy="5449475"/>
          </a:xfrm>
          <a:prstGeom prst="rect">
            <a:avLst/>
          </a:prstGeom>
          <a:noFill/>
          <a:ln>
            <a:noFill/>
          </a:ln>
        </p:spPr>
      </p:pic>
      <p:sp>
        <p:nvSpPr>
          <p:cNvPr id="251" name="Google Shape;251;g2e3d423a1c6_0_2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PACKAGING DESIGN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e3d423a1c6_0_29"/>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2e3d423a1c6_0_29"/>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59" name="Google Shape;259;g2e3d423a1c6_0_29"/>
          <p:cNvPicPr preferRelativeResize="0"/>
          <p:nvPr/>
        </p:nvPicPr>
        <p:blipFill>
          <a:blip r:embed="rId3">
            <a:alphaModFix/>
          </a:blip>
          <a:stretch>
            <a:fillRect/>
          </a:stretch>
        </p:blipFill>
        <p:spPr>
          <a:xfrm>
            <a:off x="1222400" y="1350363"/>
            <a:ext cx="6412601" cy="4842176"/>
          </a:xfrm>
          <a:prstGeom prst="rect">
            <a:avLst/>
          </a:prstGeom>
          <a:noFill/>
          <a:ln>
            <a:noFill/>
          </a:ln>
        </p:spPr>
      </p:pic>
      <p:sp>
        <p:nvSpPr>
          <p:cNvPr id="260" name="Google Shape;260;g2e3d423a1c6_0_2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PACKAGING DESIGN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33d9456fde3_1_1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Team Members</a:t>
            </a:r>
            <a:endParaRPr/>
          </a:p>
        </p:txBody>
      </p:sp>
      <p:pic>
        <p:nvPicPr>
          <p:cNvPr id="97" name="Google Shape;97;g33d9456fde3_1_19"/>
          <p:cNvPicPr preferRelativeResize="0"/>
          <p:nvPr/>
        </p:nvPicPr>
        <p:blipFill>
          <a:blip r:embed="rId3">
            <a:alphaModFix/>
          </a:blip>
          <a:stretch>
            <a:fillRect/>
          </a:stretch>
        </p:blipFill>
        <p:spPr>
          <a:xfrm>
            <a:off x="470150" y="2294153"/>
            <a:ext cx="1797700" cy="2396948"/>
          </a:xfrm>
          <a:prstGeom prst="rect">
            <a:avLst/>
          </a:prstGeom>
          <a:noFill/>
          <a:ln>
            <a:noFill/>
          </a:ln>
        </p:spPr>
      </p:pic>
      <p:pic>
        <p:nvPicPr>
          <p:cNvPr id="98" name="Google Shape;98;g33d9456fde3_1_19"/>
          <p:cNvPicPr preferRelativeResize="0"/>
          <p:nvPr/>
        </p:nvPicPr>
        <p:blipFill>
          <a:blip r:embed="rId4">
            <a:alphaModFix/>
          </a:blip>
          <a:stretch>
            <a:fillRect/>
          </a:stretch>
        </p:blipFill>
        <p:spPr>
          <a:xfrm>
            <a:off x="2499050" y="1993903"/>
            <a:ext cx="1797702" cy="2697206"/>
          </a:xfrm>
          <a:prstGeom prst="rect">
            <a:avLst/>
          </a:prstGeom>
          <a:noFill/>
          <a:ln>
            <a:noFill/>
          </a:ln>
        </p:spPr>
      </p:pic>
      <p:pic>
        <p:nvPicPr>
          <p:cNvPr id="99" name="Google Shape;99;g33d9456fde3_1_19"/>
          <p:cNvPicPr preferRelativeResize="0"/>
          <p:nvPr/>
        </p:nvPicPr>
        <p:blipFill>
          <a:blip r:embed="rId5">
            <a:alphaModFix/>
          </a:blip>
          <a:stretch>
            <a:fillRect/>
          </a:stretch>
        </p:blipFill>
        <p:spPr>
          <a:xfrm>
            <a:off x="4528000" y="2172400"/>
            <a:ext cx="2123326" cy="2518698"/>
          </a:xfrm>
          <a:prstGeom prst="rect">
            <a:avLst/>
          </a:prstGeom>
          <a:noFill/>
          <a:ln>
            <a:noFill/>
          </a:ln>
        </p:spPr>
      </p:pic>
      <p:sp>
        <p:nvSpPr>
          <p:cNvPr id="100" name="Google Shape;100;g33d9456fde3_1_19"/>
          <p:cNvSpPr txBox="1"/>
          <p:nvPr/>
        </p:nvSpPr>
        <p:spPr>
          <a:xfrm>
            <a:off x="470200" y="4691100"/>
            <a:ext cx="1797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Stanley So</a:t>
            </a:r>
            <a:endParaRPr sz="1600">
              <a:solidFill>
                <a:schemeClr val="dk1"/>
              </a:solidFill>
            </a:endParaRPr>
          </a:p>
          <a:p>
            <a:pPr indent="0" lvl="0" marL="0" rtl="0" algn="l">
              <a:spcBef>
                <a:spcPts val="0"/>
              </a:spcBef>
              <a:spcAft>
                <a:spcPts val="0"/>
              </a:spcAft>
              <a:buNone/>
            </a:pPr>
            <a:r>
              <a:rPr lang="en-US" sz="1600">
                <a:solidFill>
                  <a:schemeClr val="dk1"/>
                </a:solidFill>
              </a:rPr>
              <a:t>Hardware Lead</a:t>
            </a:r>
            <a:endParaRPr sz="1600">
              <a:solidFill>
                <a:schemeClr val="dk1"/>
              </a:solidFill>
            </a:endParaRPr>
          </a:p>
        </p:txBody>
      </p:sp>
      <p:sp>
        <p:nvSpPr>
          <p:cNvPr id="101" name="Google Shape;101;g33d9456fde3_1_19"/>
          <p:cNvSpPr txBox="1"/>
          <p:nvPr/>
        </p:nvSpPr>
        <p:spPr>
          <a:xfrm>
            <a:off x="2499100" y="4691100"/>
            <a:ext cx="1797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Joshua Wai</a:t>
            </a:r>
            <a:endParaRPr sz="1600">
              <a:solidFill>
                <a:schemeClr val="dk1"/>
              </a:solidFill>
            </a:endParaRPr>
          </a:p>
          <a:p>
            <a:pPr indent="0" lvl="0" marL="0" rtl="0" algn="l">
              <a:spcBef>
                <a:spcPts val="0"/>
              </a:spcBef>
              <a:spcAft>
                <a:spcPts val="0"/>
              </a:spcAft>
              <a:buNone/>
            </a:pPr>
            <a:r>
              <a:rPr lang="en-US" sz="1600">
                <a:solidFill>
                  <a:schemeClr val="dk1"/>
                </a:solidFill>
              </a:rPr>
              <a:t>Software Lead</a:t>
            </a:r>
            <a:endParaRPr sz="1600">
              <a:solidFill>
                <a:schemeClr val="dk1"/>
              </a:solidFill>
            </a:endParaRPr>
          </a:p>
        </p:txBody>
      </p:sp>
      <p:sp>
        <p:nvSpPr>
          <p:cNvPr id="102" name="Google Shape;102;g33d9456fde3_1_19"/>
          <p:cNvSpPr txBox="1"/>
          <p:nvPr/>
        </p:nvSpPr>
        <p:spPr>
          <a:xfrm>
            <a:off x="4527950" y="4691100"/>
            <a:ext cx="2123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Brandon Liu</a:t>
            </a:r>
            <a:endParaRPr sz="1600">
              <a:solidFill>
                <a:schemeClr val="dk1"/>
              </a:solidFill>
            </a:endParaRPr>
          </a:p>
          <a:p>
            <a:pPr indent="0" lvl="0" marL="0" rtl="0" algn="l">
              <a:spcBef>
                <a:spcPts val="0"/>
              </a:spcBef>
              <a:spcAft>
                <a:spcPts val="0"/>
              </a:spcAft>
              <a:buNone/>
            </a:pPr>
            <a:r>
              <a:rPr lang="en-US" sz="1600">
                <a:solidFill>
                  <a:schemeClr val="dk1"/>
                </a:solidFill>
              </a:rPr>
              <a:t>Systems Lead</a:t>
            </a:r>
            <a:endParaRPr sz="1600">
              <a:solidFill>
                <a:schemeClr val="dk1"/>
              </a:solidFill>
            </a:endParaRPr>
          </a:p>
        </p:txBody>
      </p:sp>
      <p:pic>
        <p:nvPicPr>
          <p:cNvPr id="103" name="Google Shape;103;g33d9456fde3_1_19"/>
          <p:cNvPicPr preferRelativeResize="0"/>
          <p:nvPr/>
        </p:nvPicPr>
        <p:blipFill rotWithShape="1">
          <a:blip r:embed="rId6">
            <a:alphaModFix/>
          </a:blip>
          <a:srcRect b="20423" l="0" r="0" t="12940"/>
          <a:stretch/>
        </p:blipFill>
        <p:spPr>
          <a:xfrm>
            <a:off x="6882550" y="2557950"/>
            <a:ext cx="1797599" cy="2133151"/>
          </a:xfrm>
          <a:prstGeom prst="rect">
            <a:avLst/>
          </a:prstGeom>
          <a:noFill/>
          <a:ln>
            <a:noFill/>
          </a:ln>
        </p:spPr>
      </p:pic>
      <p:sp>
        <p:nvSpPr>
          <p:cNvPr id="104" name="Google Shape;104;g33d9456fde3_1_19"/>
          <p:cNvSpPr txBox="1"/>
          <p:nvPr/>
        </p:nvSpPr>
        <p:spPr>
          <a:xfrm>
            <a:off x="6882550" y="4691100"/>
            <a:ext cx="1797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Abhijay Achukola</a:t>
            </a:r>
            <a:endParaRPr sz="1600">
              <a:solidFill>
                <a:schemeClr val="dk1"/>
              </a:solidFill>
            </a:endParaRPr>
          </a:p>
          <a:p>
            <a:pPr indent="0" lvl="0" marL="0" rtl="0" algn="l">
              <a:spcBef>
                <a:spcPts val="0"/>
              </a:spcBef>
              <a:spcAft>
                <a:spcPts val="0"/>
              </a:spcAft>
              <a:buNone/>
            </a:pPr>
            <a:r>
              <a:rPr lang="en-US" sz="1600">
                <a:solidFill>
                  <a:schemeClr val="dk1"/>
                </a:solidFill>
              </a:rPr>
              <a:t>Team Lead</a:t>
            </a:r>
            <a:endParaRPr sz="1600">
              <a:solidFill>
                <a:schemeClr val="dk1"/>
              </a:solidFil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e3d423a1c6_0_36"/>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 name="Google Shape;267;g2e3d423a1c6_0_36"/>
          <p:cNvSpPr txBox="1"/>
          <p:nvPr>
            <p:ph idx="2" type="body"/>
          </p:nvPr>
        </p:nvSpPr>
        <p:spPr>
          <a:xfrm>
            <a:off x="457200" y="1608139"/>
            <a:ext cx="8235900" cy="4326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68" name="Google Shape;268;g2e3d423a1c6_0_36"/>
          <p:cNvPicPr preferRelativeResize="0"/>
          <p:nvPr/>
        </p:nvPicPr>
        <p:blipFill>
          <a:blip r:embed="rId3">
            <a:alphaModFix/>
          </a:blip>
          <a:stretch>
            <a:fillRect/>
          </a:stretch>
        </p:blipFill>
        <p:spPr>
          <a:xfrm>
            <a:off x="1239549" y="1260325"/>
            <a:ext cx="6137325" cy="5022250"/>
          </a:xfrm>
          <a:prstGeom prst="rect">
            <a:avLst/>
          </a:prstGeom>
          <a:noFill/>
          <a:ln>
            <a:noFill/>
          </a:ln>
        </p:spPr>
      </p:pic>
      <p:sp>
        <p:nvSpPr>
          <p:cNvPr id="269" name="Google Shape;269;g2e3d423a1c6_0_3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PACKAGING DESIGN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ELECTRICAL SCHEMATIC</a:t>
            </a:r>
            <a:endParaRPr/>
          </a:p>
        </p:txBody>
      </p:sp>
      <p:pic>
        <p:nvPicPr>
          <p:cNvPr id="276" name="Google Shape;276;p10"/>
          <p:cNvPicPr preferRelativeResize="0"/>
          <p:nvPr/>
        </p:nvPicPr>
        <p:blipFill rotWithShape="1">
          <a:blip r:embed="rId3">
            <a:alphaModFix/>
          </a:blip>
          <a:srcRect b="32736" l="583" r="65118" t="1486"/>
          <a:stretch/>
        </p:blipFill>
        <p:spPr>
          <a:xfrm>
            <a:off x="297125" y="1400755"/>
            <a:ext cx="4025076" cy="5201192"/>
          </a:xfrm>
          <a:prstGeom prst="rect">
            <a:avLst/>
          </a:prstGeom>
          <a:noFill/>
          <a:ln>
            <a:noFill/>
          </a:ln>
        </p:spPr>
      </p:pic>
      <p:pic>
        <p:nvPicPr>
          <p:cNvPr id="277" name="Google Shape;277;p10"/>
          <p:cNvPicPr preferRelativeResize="0"/>
          <p:nvPr/>
        </p:nvPicPr>
        <p:blipFill rotWithShape="1">
          <a:blip r:embed="rId3">
            <a:alphaModFix/>
          </a:blip>
          <a:srcRect b="42418" l="35924" r="32194" t="29324"/>
          <a:stretch/>
        </p:blipFill>
        <p:spPr>
          <a:xfrm>
            <a:off x="4370225" y="2648360"/>
            <a:ext cx="4692876" cy="2802525"/>
          </a:xfrm>
          <a:prstGeom prst="rect">
            <a:avLst/>
          </a:prstGeom>
          <a:noFill/>
          <a:ln>
            <a:noFill/>
          </a:ln>
        </p:spPr>
      </p:pic>
      <p:sp>
        <p:nvSpPr>
          <p:cNvPr id="278" name="Google Shape;278;p10"/>
          <p:cNvSpPr txBox="1"/>
          <p:nvPr/>
        </p:nvSpPr>
        <p:spPr>
          <a:xfrm>
            <a:off x="599725" y="846650"/>
            <a:ext cx="699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E3AE24"/>
                </a:solidFill>
                <a:latin typeface="Impact"/>
                <a:ea typeface="Impact"/>
                <a:cs typeface="Impact"/>
                <a:sym typeface="Impact"/>
              </a:rPr>
              <a:t>MiCROCONTROLLER PINS AND CAPACITORS</a:t>
            </a:r>
            <a:endParaRPr b="1" sz="1800">
              <a:solidFill>
                <a:srgbClr val="E3AE24"/>
              </a:solidFill>
              <a:latin typeface="Impact"/>
              <a:ea typeface="Impact"/>
              <a:cs typeface="Impact"/>
              <a:sym typeface="Impact"/>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3d9456fde3_7_2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ELECTRICAL SCHEMATIC</a:t>
            </a:r>
            <a:endParaRPr/>
          </a:p>
        </p:txBody>
      </p:sp>
      <p:pic>
        <p:nvPicPr>
          <p:cNvPr id="285" name="Google Shape;285;g33d9456fde3_7_20"/>
          <p:cNvPicPr preferRelativeResize="0"/>
          <p:nvPr/>
        </p:nvPicPr>
        <p:blipFill rotWithShape="1">
          <a:blip r:embed="rId3">
            <a:alphaModFix/>
          </a:blip>
          <a:srcRect b="72096" l="77576" r="1203" t="909"/>
          <a:stretch/>
        </p:blipFill>
        <p:spPr>
          <a:xfrm>
            <a:off x="159875" y="2065075"/>
            <a:ext cx="4281326" cy="3669750"/>
          </a:xfrm>
          <a:prstGeom prst="rect">
            <a:avLst/>
          </a:prstGeom>
          <a:noFill/>
          <a:ln>
            <a:noFill/>
          </a:ln>
        </p:spPr>
      </p:pic>
      <p:pic>
        <p:nvPicPr>
          <p:cNvPr id="286" name="Google Shape;286;g33d9456fde3_7_20"/>
          <p:cNvPicPr preferRelativeResize="0"/>
          <p:nvPr/>
        </p:nvPicPr>
        <p:blipFill rotWithShape="1">
          <a:blip r:embed="rId3">
            <a:alphaModFix/>
          </a:blip>
          <a:srcRect b="1589" l="1382" r="65212" t="68810"/>
          <a:stretch/>
        </p:blipFill>
        <p:spPr>
          <a:xfrm>
            <a:off x="4591363" y="1354725"/>
            <a:ext cx="4326749" cy="2583350"/>
          </a:xfrm>
          <a:prstGeom prst="rect">
            <a:avLst/>
          </a:prstGeom>
          <a:noFill/>
          <a:ln>
            <a:noFill/>
          </a:ln>
        </p:spPr>
      </p:pic>
      <p:sp>
        <p:nvSpPr>
          <p:cNvPr id="287" name="Google Shape;287;g33d9456fde3_7_20"/>
          <p:cNvSpPr txBox="1"/>
          <p:nvPr/>
        </p:nvSpPr>
        <p:spPr>
          <a:xfrm>
            <a:off x="599725" y="846650"/>
            <a:ext cx="640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E3AE24"/>
                </a:solidFill>
                <a:latin typeface="Impact"/>
                <a:ea typeface="Impact"/>
                <a:cs typeface="Impact"/>
                <a:sym typeface="Impact"/>
              </a:rPr>
              <a:t>MiCROCONTROLLER SUPPORTING CIRCUITRY</a:t>
            </a:r>
            <a:endParaRPr b="1" sz="1800">
              <a:solidFill>
                <a:srgbClr val="E3AE24"/>
              </a:solidFill>
              <a:latin typeface="Impact"/>
              <a:ea typeface="Impact"/>
              <a:cs typeface="Impact"/>
              <a:sym typeface="Impact"/>
            </a:endParaRPr>
          </a:p>
        </p:txBody>
      </p:sp>
      <p:pic>
        <p:nvPicPr>
          <p:cNvPr id="288" name="Google Shape;288;g33d9456fde3_7_20"/>
          <p:cNvPicPr preferRelativeResize="0"/>
          <p:nvPr/>
        </p:nvPicPr>
        <p:blipFill rotWithShape="1">
          <a:blip r:embed="rId3">
            <a:alphaModFix/>
          </a:blip>
          <a:srcRect b="42418" l="69134" r="764" t="29324"/>
          <a:stretch/>
        </p:blipFill>
        <p:spPr>
          <a:xfrm>
            <a:off x="4712642" y="3983775"/>
            <a:ext cx="4084175" cy="2583350"/>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33daa8a72b2_0_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ELECTRICAL SCHEMATIC</a:t>
            </a:r>
            <a:endParaRPr/>
          </a:p>
        </p:txBody>
      </p:sp>
      <p:pic>
        <p:nvPicPr>
          <p:cNvPr id="295" name="Google Shape;295;g33daa8a72b2_0_1"/>
          <p:cNvPicPr preferRelativeResize="0"/>
          <p:nvPr/>
        </p:nvPicPr>
        <p:blipFill rotWithShape="1">
          <a:blip r:embed="rId3">
            <a:alphaModFix/>
          </a:blip>
          <a:srcRect b="1587" l="36501" r="31560" t="58824"/>
          <a:stretch/>
        </p:blipFill>
        <p:spPr>
          <a:xfrm>
            <a:off x="202300" y="1927123"/>
            <a:ext cx="4232024" cy="3534751"/>
          </a:xfrm>
          <a:prstGeom prst="rect">
            <a:avLst/>
          </a:prstGeom>
          <a:noFill/>
          <a:ln>
            <a:noFill/>
          </a:ln>
        </p:spPr>
      </p:pic>
      <p:sp>
        <p:nvSpPr>
          <p:cNvPr id="296" name="Google Shape;296;g33daa8a72b2_0_1"/>
          <p:cNvSpPr txBox="1"/>
          <p:nvPr/>
        </p:nvSpPr>
        <p:spPr>
          <a:xfrm>
            <a:off x="599725" y="846650"/>
            <a:ext cx="640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E3AE24"/>
                </a:solidFill>
                <a:latin typeface="Impact"/>
                <a:ea typeface="Impact"/>
                <a:cs typeface="Impact"/>
                <a:sym typeface="Impact"/>
              </a:rPr>
              <a:t>DEBUGGING</a:t>
            </a:r>
            <a:r>
              <a:rPr b="1" lang="en-US" sz="2400">
                <a:solidFill>
                  <a:srgbClr val="E3AE24"/>
                </a:solidFill>
                <a:latin typeface="Impact"/>
                <a:ea typeface="Impact"/>
                <a:cs typeface="Impact"/>
                <a:sym typeface="Impact"/>
              </a:rPr>
              <a:t> CIRCUITRY</a:t>
            </a:r>
            <a:endParaRPr b="1" sz="1800">
              <a:solidFill>
                <a:srgbClr val="E3AE24"/>
              </a:solidFill>
              <a:latin typeface="Impact"/>
              <a:ea typeface="Impact"/>
              <a:cs typeface="Impact"/>
              <a:sym typeface="Impact"/>
            </a:endParaRPr>
          </a:p>
        </p:txBody>
      </p:sp>
      <p:pic>
        <p:nvPicPr>
          <p:cNvPr id="297" name="Google Shape;297;g33daa8a72b2_0_1"/>
          <p:cNvPicPr preferRelativeResize="0"/>
          <p:nvPr/>
        </p:nvPicPr>
        <p:blipFill rotWithShape="1">
          <a:blip r:embed="rId3">
            <a:alphaModFix/>
          </a:blip>
          <a:srcRect b="72167" l="36220" r="23399" t="839"/>
          <a:stretch/>
        </p:blipFill>
        <p:spPr>
          <a:xfrm>
            <a:off x="4641350" y="2876000"/>
            <a:ext cx="4401475" cy="1982574"/>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3d9456fde3_7_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ELECTRICAL SCHEMATIC</a:t>
            </a:r>
            <a:endParaRPr/>
          </a:p>
        </p:txBody>
      </p:sp>
      <p:pic>
        <p:nvPicPr>
          <p:cNvPr id="304" name="Google Shape;304;g33d9456fde3_7_2"/>
          <p:cNvPicPr preferRelativeResize="0"/>
          <p:nvPr/>
        </p:nvPicPr>
        <p:blipFill rotWithShape="1">
          <a:blip r:embed="rId3">
            <a:alphaModFix/>
          </a:blip>
          <a:srcRect b="18185" l="39483" r="611" t="47129"/>
          <a:stretch/>
        </p:blipFill>
        <p:spPr>
          <a:xfrm>
            <a:off x="705183" y="2233175"/>
            <a:ext cx="7987925" cy="3152275"/>
          </a:xfrm>
          <a:prstGeom prst="rect">
            <a:avLst/>
          </a:prstGeom>
          <a:noFill/>
          <a:ln>
            <a:noFill/>
          </a:ln>
        </p:spPr>
      </p:pic>
      <p:sp>
        <p:nvSpPr>
          <p:cNvPr id="305" name="Google Shape;305;g33d9456fde3_7_2"/>
          <p:cNvSpPr txBox="1"/>
          <p:nvPr/>
        </p:nvSpPr>
        <p:spPr>
          <a:xfrm>
            <a:off x="599725" y="846650"/>
            <a:ext cx="640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E3AE24"/>
                </a:solidFill>
                <a:latin typeface="Impact"/>
                <a:ea typeface="Impact"/>
                <a:cs typeface="Impact"/>
                <a:sym typeface="Impact"/>
              </a:rPr>
              <a:t>FLASH IC WIRING</a:t>
            </a:r>
            <a:endParaRPr b="1" sz="1800">
              <a:solidFill>
                <a:srgbClr val="E3AE24"/>
              </a:solidFill>
              <a:latin typeface="Impact"/>
              <a:ea typeface="Impact"/>
              <a:cs typeface="Impact"/>
              <a:sym typeface="Impact"/>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3daa8a72b2_0_1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ELECTRICAL SCHEMATIC</a:t>
            </a:r>
            <a:endParaRPr/>
          </a:p>
        </p:txBody>
      </p:sp>
      <p:pic>
        <p:nvPicPr>
          <p:cNvPr id="312" name="Google Shape;312;g33daa8a72b2_0_11"/>
          <p:cNvPicPr preferRelativeResize="0"/>
          <p:nvPr/>
        </p:nvPicPr>
        <p:blipFill rotWithShape="1">
          <a:blip r:embed="rId3">
            <a:alphaModFix/>
          </a:blip>
          <a:srcRect b="53842" l="65154" r="406" t="21806"/>
          <a:stretch/>
        </p:blipFill>
        <p:spPr>
          <a:xfrm>
            <a:off x="382425" y="4538400"/>
            <a:ext cx="4177274" cy="2013224"/>
          </a:xfrm>
          <a:prstGeom prst="rect">
            <a:avLst/>
          </a:prstGeom>
          <a:noFill/>
          <a:ln>
            <a:noFill/>
          </a:ln>
        </p:spPr>
      </p:pic>
      <p:sp>
        <p:nvSpPr>
          <p:cNvPr id="313" name="Google Shape;313;g33daa8a72b2_0_11"/>
          <p:cNvSpPr txBox="1"/>
          <p:nvPr/>
        </p:nvSpPr>
        <p:spPr>
          <a:xfrm>
            <a:off x="599725" y="846650"/>
            <a:ext cx="640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E3AE24"/>
                </a:solidFill>
                <a:latin typeface="Impact"/>
                <a:ea typeface="Impact"/>
                <a:cs typeface="Impact"/>
                <a:sym typeface="Impact"/>
              </a:rPr>
              <a:t>OTHER COMPONENT CONNECTOR</a:t>
            </a:r>
            <a:r>
              <a:rPr b="1" lang="en-US" sz="2400">
                <a:solidFill>
                  <a:srgbClr val="E3AE24"/>
                </a:solidFill>
                <a:latin typeface="Impact"/>
                <a:ea typeface="Impact"/>
                <a:cs typeface="Impact"/>
                <a:sym typeface="Impact"/>
              </a:rPr>
              <a:t> WIRING</a:t>
            </a:r>
            <a:endParaRPr b="1" sz="1800">
              <a:solidFill>
                <a:srgbClr val="E3AE24"/>
              </a:solidFill>
              <a:latin typeface="Impact"/>
              <a:ea typeface="Impact"/>
              <a:cs typeface="Impact"/>
              <a:sym typeface="Impact"/>
            </a:endParaRPr>
          </a:p>
        </p:txBody>
      </p:sp>
      <p:pic>
        <p:nvPicPr>
          <p:cNvPr id="314" name="Google Shape;314;g33daa8a72b2_0_11"/>
          <p:cNvPicPr preferRelativeResize="0"/>
          <p:nvPr/>
        </p:nvPicPr>
        <p:blipFill rotWithShape="1">
          <a:blip r:embed="rId3">
            <a:alphaModFix/>
          </a:blip>
          <a:srcRect b="78976" l="64951" r="609" t="1338"/>
          <a:stretch/>
        </p:blipFill>
        <p:spPr>
          <a:xfrm>
            <a:off x="4697800" y="4834050"/>
            <a:ext cx="4294499" cy="1673142"/>
          </a:xfrm>
          <a:prstGeom prst="rect">
            <a:avLst/>
          </a:prstGeom>
          <a:noFill/>
          <a:ln>
            <a:noFill/>
          </a:ln>
        </p:spPr>
      </p:pic>
      <p:pic>
        <p:nvPicPr>
          <p:cNvPr id="315" name="Google Shape;315;g33daa8a72b2_0_11"/>
          <p:cNvPicPr preferRelativeResize="0"/>
          <p:nvPr/>
        </p:nvPicPr>
        <p:blipFill rotWithShape="1">
          <a:blip r:embed="rId3">
            <a:alphaModFix/>
          </a:blip>
          <a:srcRect b="1996" l="1350" r="71417" t="70153"/>
          <a:stretch/>
        </p:blipFill>
        <p:spPr>
          <a:xfrm>
            <a:off x="2257200" y="1400762"/>
            <a:ext cx="4294499" cy="2993600"/>
          </a:xfrm>
          <a:prstGeom prst="rect">
            <a:avLst/>
          </a:prstGeom>
          <a:no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3daa8a72b2_0_2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ELECTRICAL SCHEMATIC</a:t>
            </a:r>
            <a:endParaRPr/>
          </a:p>
        </p:txBody>
      </p:sp>
      <p:sp>
        <p:nvSpPr>
          <p:cNvPr id="322" name="Google Shape;322;g33daa8a72b2_0_20"/>
          <p:cNvSpPr txBox="1"/>
          <p:nvPr/>
        </p:nvSpPr>
        <p:spPr>
          <a:xfrm>
            <a:off x="599725" y="846650"/>
            <a:ext cx="640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E3AE24"/>
                </a:solidFill>
                <a:latin typeface="Impact"/>
                <a:ea typeface="Impact"/>
                <a:cs typeface="Impact"/>
                <a:sym typeface="Impact"/>
              </a:rPr>
              <a:t>USB</a:t>
            </a:r>
            <a:r>
              <a:rPr b="1" lang="en-US" sz="2400">
                <a:solidFill>
                  <a:srgbClr val="E3AE24"/>
                </a:solidFill>
                <a:latin typeface="Impact"/>
                <a:ea typeface="Impact"/>
                <a:cs typeface="Impact"/>
                <a:sym typeface="Impact"/>
              </a:rPr>
              <a:t> CONNECTOR WIRING</a:t>
            </a:r>
            <a:endParaRPr b="1" sz="1800">
              <a:solidFill>
                <a:srgbClr val="E3AE24"/>
              </a:solidFill>
              <a:latin typeface="Impact"/>
              <a:ea typeface="Impact"/>
              <a:cs typeface="Impact"/>
              <a:sym typeface="Impact"/>
            </a:endParaRPr>
          </a:p>
        </p:txBody>
      </p:sp>
      <p:pic>
        <p:nvPicPr>
          <p:cNvPr id="323" name="Google Shape;323;g33daa8a72b2_0_20"/>
          <p:cNvPicPr preferRelativeResize="0"/>
          <p:nvPr/>
        </p:nvPicPr>
        <p:blipFill rotWithShape="1">
          <a:blip r:embed="rId3">
            <a:alphaModFix/>
          </a:blip>
          <a:srcRect b="54051" l="39827" r="35524" t="1622"/>
          <a:stretch/>
        </p:blipFill>
        <p:spPr>
          <a:xfrm>
            <a:off x="2270776" y="1640875"/>
            <a:ext cx="3732376" cy="4575174"/>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PCB LAYOUT</a:t>
            </a:r>
            <a:endParaRPr/>
          </a:p>
        </p:txBody>
      </p:sp>
      <p:sp>
        <p:nvSpPr>
          <p:cNvPr id="330" name="Google Shape;330;p2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TOP LEVEL</a:t>
            </a:r>
            <a:endParaRPr/>
          </a:p>
        </p:txBody>
      </p:sp>
      <p:pic>
        <p:nvPicPr>
          <p:cNvPr id="331" name="Google Shape;331;p27"/>
          <p:cNvPicPr preferRelativeResize="0"/>
          <p:nvPr/>
        </p:nvPicPr>
        <p:blipFill>
          <a:blip r:embed="rId3">
            <a:alphaModFix/>
          </a:blip>
          <a:stretch>
            <a:fillRect/>
          </a:stretch>
        </p:blipFill>
        <p:spPr>
          <a:xfrm>
            <a:off x="48350" y="1402985"/>
            <a:ext cx="9144001" cy="5141230"/>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33d9456fde3_3_6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PCB LAYOUT</a:t>
            </a:r>
            <a:endParaRPr/>
          </a:p>
        </p:txBody>
      </p:sp>
      <p:sp>
        <p:nvSpPr>
          <p:cNvPr id="338" name="Google Shape;338;g33d9456fde3_3_6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FLASH ICs</a:t>
            </a:r>
            <a:endParaRPr/>
          </a:p>
        </p:txBody>
      </p:sp>
      <p:pic>
        <p:nvPicPr>
          <p:cNvPr id="339" name="Google Shape;339;g33d9456fde3_3_66"/>
          <p:cNvPicPr preferRelativeResize="0"/>
          <p:nvPr/>
        </p:nvPicPr>
        <p:blipFill>
          <a:blip r:embed="rId3">
            <a:alphaModFix/>
          </a:blip>
          <a:stretch>
            <a:fillRect/>
          </a:stretch>
        </p:blipFill>
        <p:spPr>
          <a:xfrm>
            <a:off x="152400" y="1519843"/>
            <a:ext cx="8839199" cy="4588175"/>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3daa8a72b2_0_3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PCB LAYOUT</a:t>
            </a:r>
            <a:endParaRPr/>
          </a:p>
        </p:txBody>
      </p:sp>
      <p:sp>
        <p:nvSpPr>
          <p:cNvPr id="346" name="Google Shape;346;g33daa8a72b2_0_3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Microcontroller</a:t>
            </a:r>
            <a:endParaRPr/>
          </a:p>
        </p:txBody>
      </p:sp>
      <p:pic>
        <p:nvPicPr>
          <p:cNvPr id="347" name="Google Shape;347;g33daa8a72b2_0_30"/>
          <p:cNvPicPr preferRelativeResize="0"/>
          <p:nvPr/>
        </p:nvPicPr>
        <p:blipFill>
          <a:blip r:embed="rId3">
            <a:alphaModFix/>
          </a:blip>
          <a:stretch>
            <a:fillRect/>
          </a:stretch>
        </p:blipFill>
        <p:spPr>
          <a:xfrm>
            <a:off x="752725" y="1463818"/>
            <a:ext cx="7826066" cy="5185757"/>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OUTLINE</a:t>
            </a:r>
            <a:endParaRPr/>
          </a:p>
        </p:txBody>
      </p:sp>
      <p:sp>
        <p:nvSpPr>
          <p:cNvPr id="111" name="Google Shape;111;p2"/>
          <p:cNvSpPr txBox="1"/>
          <p:nvPr>
            <p:ph idx="1" type="body"/>
          </p:nvPr>
        </p:nvSpPr>
        <p:spPr>
          <a:xfrm>
            <a:off x="457200" y="1000665"/>
            <a:ext cx="8235949" cy="4933944"/>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2200"/>
              <a:buFont typeface="Arial"/>
              <a:buChar char="•"/>
            </a:pPr>
            <a:r>
              <a:rPr lang="en-US" sz="2200">
                <a:latin typeface="Arial"/>
                <a:ea typeface="Arial"/>
                <a:cs typeface="Arial"/>
                <a:sym typeface="Arial"/>
              </a:rPr>
              <a:t>Project Overview</a:t>
            </a:r>
            <a:endParaRPr/>
          </a:p>
          <a:p>
            <a:pPr indent="-285750" lvl="0" marL="285750" rtl="0" algn="l">
              <a:lnSpc>
                <a:spcPct val="100000"/>
              </a:lnSpc>
              <a:spcBef>
                <a:spcPts val="440"/>
              </a:spcBef>
              <a:spcAft>
                <a:spcPts val="0"/>
              </a:spcAft>
              <a:buClr>
                <a:schemeClr val="dk1"/>
              </a:buClr>
              <a:buSzPts val="2200"/>
              <a:buFont typeface="Arial"/>
              <a:buChar char="•"/>
            </a:pPr>
            <a:r>
              <a:rPr lang="en-US" sz="2200">
                <a:latin typeface="Arial"/>
                <a:ea typeface="Arial"/>
                <a:cs typeface="Arial"/>
                <a:sym typeface="Arial"/>
              </a:rPr>
              <a:t>Major Components</a:t>
            </a:r>
            <a:endParaRPr/>
          </a:p>
          <a:p>
            <a:pPr indent="-285750" lvl="0" marL="285750" rtl="0" algn="l">
              <a:lnSpc>
                <a:spcPct val="100000"/>
              </a:lnSpc>
              <a:spcBef>
                <a:spcPts val="440"/>
              </a:spcBef>
              <a:spcAft>
                <a:spcPts val="0"/>
              </a:spcAft>
              <a:buClr>
                <a:schemeClr val="dk1"/>
              </a:buClr>
              <a:buSzPts val="2200"/>
              <a:buFont typeface="Arial"/>
              <a:buChar char="•"/>
            </a:pPr>
            <a:r>
              <a:rPr lang="en-US" sz="2200">
                <a:latin typeface="Arial"/>
                <a:ea typeface="Arial"/>
                <a:cs typeface="Arial"/>
                <a:sym typeface="Arial"/>
              </a:rPr>
              <a:t>Block Diagram</a:t>
            </a:r>
            <a:endParaRPr/>
          </a:p>
          <a:p>
            <a:pPr indent="-285750" lvl="0" marL="285750" rtl="0" algn="l">
              <a:lnSpc>
                <a:spcPct val="100000"/>
              </a:lnSpc>
              <a:spcBef>
                <a:spcPts val="440"/>
              </a:spcBef>
              <a:spcAft>
                <a:spcPts val="0"/>
              </a:spcAft>
              <a:buClr>
                <a:schemeClr val="dk1"/>
              </a:buClr>
              <a:buSzPts val="2200"/>
              <a:buFont typeface="Arial"/>
              <a:buChar char="•"/>
            </a:pPr>
            <a:r>
              <a:rPr lang="en-US" sz="2200">
                <a:latin typeface="Arial"/>
                <a:ea typeface="Arial"/>
                <a:cs typeface="Arial"/>
                <a:sym typeface="Arial"/>
              </a:rPr>
              <a:t>Packaging Design</a:t>
            </a:r>
            <a:endParaRPr/>
          </a:p>
          <a:p>
            <a:pPr indent="-285750" lvl="0" marL="285750" rtl="0" algn="l">
              <a:lnSpc>
                <a:spcPct val="100000"/>
              </a:lnSpc>
              <a:spcBef>
                <a:spcPts val="440"/>
              </a:spcBef>
              <a:spcAft>
                <a:spcPts val="0"/>
              </a:spcAft>
              <a:buClr>
                <a:schemeClr val="dk1"/>
              </a:buClr>
              <a:buSzPts val="2200"/>
              <a:buFont typeface="Arial"/>
              <a:buChar char="•"/>
            </a:pPr>
            <a:r>
              <a:rPr lang="en-US" sz="2200">
                <a:latin typeface="Arial"/>
                <a:ea typeface="Arial"/>
                <a:cs typeface="Arial"/>
                <a:sym typeface="Arial"/>
              </a:rPr>
              <a:t>Electrical Schematic</a:t>
            </a:r>
            <a:endParaRPr/>
          </a:p>
          <a:p>
            <a:pPr indent="-285750" lvl="0" marL="285750" rtl="0" algn="l">
              <a:lnSpc>
                <a:spcPct val="100000"/>
              </a:lnSpc>
              <a:spcBef>
                <a:spcPts val="440"/>
              </a:spcBef>
              <a:spcAft>
                <a:spcPts val="0"/>
              </a:spcAft>
              <a:buClr>
                <a:schemeClr val="dk1"/>
              </a:buClr>
              <a:buSzPts val="2200"/>
              <a:buFont typeface="Arial"/>
              <a:buChar char="•"/>
            </a:pPr>
            <a:r>
              <a:rPr lang="en-US" sz="2200">
                <a:latin typeface="Arial"/>
                <a:ea typeface="Arial"/>
                <a:cs typeface="Arial"/>
                <a:sym typeface="Arial"/>
              </a:rPr>
              <a:t>PCB Layout</a:t>
            </a:r>
            <a:endParaRPr/>
          </a:p>
          <a:p>
            <a:pPr indent="-285750" lvl="0" marL="285750" rtl="0" algn="l">
              <a:lnSpc>
                <a:spcPct val="100000"/>
              </a:lnSpc>
              <a:spcBef>
                <a:spcPts val="440"/>
              </a:spcBef>
              <a:spcAft>
                <a:spcPts val="0"/>
              </a:spcAft>
              <a:buClr>
                <a:schemeClr val="dk1"/>
              </a:buClr>
              <a:buSzPts val="2200"/>
              <a:buFont typeface="Arial"/>
              <a:buChar char="•"/>
            </a:pPr>
            <a:r>
              <a:rPr lang="en-US" sz="2200">
                <a:latin typeface="Arial"/>
                <a:ea typeface="Arial"/>
                <a:cs typeface="Arial"/>
                <a:sym typeface="Arial"/>
              </a:rPr>
              <a:t>Prototyping Progress</a:t>
            </a:r>
            <a:endParaRPr/>
          </a:p>
          <a:p>
            <a:pPr indent="-285750" lvl="0" marL="285750" rtl="0" algn="l">
              <a:lnSpc>
                <a:spcPct val="100000"/>
              </a:lnSpc>
              <a:spcBef>
                <a:spcPts val="440"/>
              </a:spcBef>
              <a:spcAft>
                <a:spcPts val="0"/>
              </a:spcAft>
              <a:buClr>
                <a:schemeClr val="dk1"/>
              </a:buClr>
              <a:buSzPts val="2200"/>
              <a:buFont typeface="Arial"/>
              <a:buChar char="•"/>
            </a:pPr>
            <a:r>
              <a:rPr lang="en-US" sz="2200">
                <a:latin typeface="Arial"/>
                <a:ea typeface="Arial"/>
                <a:cs typeface="Arial"/>
                <a:sym typeface="Arial"/>
              </a:rPr>
              <a:t>Software Development Status</a:t>
            </a:r>
            <a:endParaRPr/>
          </a:p>
          <a:p>
            <a:pPr indent="-285750" lvl="0" marL="285750" rtl="0" algn="l">
              <a:lnSpc>
                <a:spcPct val="100000"/>
              </a:lnSpc>
              <a:spcBef>
                <a:spcPts val="440"/>
              </a:spcBef>
              <a:spcAft>
                <a:spcPts val="0"/>
              </a:spcAft>
              <a:buClr>
                <a:schemeClr val="dk1"/>
              </a:buClr>
              <a:buSzPts val="2200"/>
              <a:buFont typeface="Arial"/>
              <a:buChar char="•"/>
            </a:pPr>
            <a:r>
              <a:rPr lang="en-US" sz="2200">
                <a:latin typeface="Arial"/>
                <a:ea typeface="Arial"/>
                <a:cs typeface="Arial"/>
                <a:sym typeface="Arial"/>
              </a:rPr>
              <a:t>Project Timeline</a:t>
            </a:r>
            <a:endParaRPr/>
          </a:p>
          <a:p>
            <a:pPr indent="-285750" lvl="0" marL="285750" rtl="0" algn="l">
              <a:lnSpc>
                <a:spcPct val="100000"/>
              </a:lnSpc>
              <a:spcBef>
                <a:spcPts val="440"/>
              </a:spcBef>
              <a:spcAft>
                <a:spcPts val="0"/>
              </a:spcAft>
              <a:buClr>
                <a:schemeClr val="dk1"/>
              </a:buClr>
              <a:buSzPts val="2200"/>
              <a:buFont typeface="Arial"/>
              <a:buChar char="•"/>
            </a:pPr>
            <a:r>
              <a:rPr lang="en-US" sz="2200">
                <a:latin typeface="Arial"/>
                <a:ea typeface="Arial"/>
                <a:cs typeface="Arial"/>
                <a:sym typeface="Arial"/>
              </a:rPr>
              <a:t>Questions</a:t>
            </a:r>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33daa8a72b2_0_4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PCB LAYOUT</a:t>
            </a:r>
            <a:endParaRPr/>
          </a:p>
        </p:txBody>
      </p:sp>
      <p:sp>
        <p:nvSpPr>
          <p:cNvPr id="354" name="Google Shape;354;g33daa8a72b2_0_4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LCD WIRING</a:t>
            </a:r>
            <a:endParaRPr/>
          </a:p>
        </p:txBody>
      </p:sp>
      <p:pic>
        <p:nvPicPr>
          <p:cNvPr id="355" name="Google Shape;355;g33daa8a72b2_0_42"/>
          <p:cNvPicPr preferRelativeResize="0"/>
          <p:nvPr/>
        </p:nvPicPr>
        <p:blipFill>
          <a:blip r:embed="rId3">
            <a:alphaModFix/>
          </a:blip>
          <a:stretch>
            <a:fillRect/>
          </a:stretch>
        </p:blipFill>
        <p:spPr>
          <a:xfrm>
            <a:off x="270050" y="1599906"/>
            <a:ext cx="8423050" cy="4795475"/>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33daa8a72b2_0_5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PCB LAYOUT</a:t>
            </a:r>
            <a:endParaRPr/>
          </a:p>
        </p:txBody>
      </p:sp>
      <p:sp>
        <p:nvSpPr>
          <p:cNvPr id="362" name="Google Shape;362;g33daa8a72b2_0_5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USB WIRING</a:t>
            </a:r>
            <a:endParaRPr/>
          </a:p>
        </p:txBody>
      </p:sp>
      <p:pic>
        <p:nvPicPr>
          <p:cNvPr id="363" name="Google Shape;363;g33daa8a72b2_0_51"/>
          <p:cNvPicPr preferRelativeResize="0"/>
          <p:nvPr/>
        </p:nvPicPr>
        <p:blipFill>
          <a:blip r:embed="rId3">
            <a:alphaModFix/>
          </a:blip>
          <a:stretch>
            <a:fillRect/>
          </a:stretch>
        </p:blipFill>
        <p:spPr>
          <a:xfrm>
            <a:off x="152400" y="1519843"/>
            <a:ext cx="8163269" cy="5185757"/>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33daa8a72b2_0_6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PCB LAYOUT</a:t>
            </a:r>
            <a:endParaRPr/>
          </a:p>
        </p:txBody>
      </p:sp>
      <p:sp>
        <p:nvSpPr>
          <p:cNvPr id="370" name="Google Shape;370;g33daa8a72b2_0_64"/>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KEYPAD</a:t>
            </a:r>
            <a:r>
              <a:rPr lang="en-US" sz="2400"/>
              <a:t> WIRING</a:t>
            </a:r>
            <a:endParaRPr/>
          </a:p>
        </p:txBody>
      </p:sp>
      <p:pic>
        <p:nvPicPr>
          <p:cNvPr id="371" name="Google Shape;371;g33daa8a72b2_0_64"/>
          <p:cNvPicPr preferRelativeResize="0"/>
          <p:nvPr/>
        </p:nvPicPr>
        <p:blipFill>
          <a:blip r:embed="rId3">
            <a:alphaModFix/>
          </a:blip>
          <a:stretch>
            <a:fillRect/>
          </a:stretch>
        </p:blipFill>
        <p:spPr>
          <a:xfrm>
            <a:off x="233100" y="1491527"/>
            <a:ext cx="8519925" cy="4807775"/>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33daa8a72b2_0_7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PCB LAYOUT</a:t>
            </a:r>
            <a:endParaRPr/>
          </a:p>
        </p:txBody>
      </p:sp>
      <p:sp>
        <p:nvSpPr>
          <p:cNvPr id="378" name="Google Shape;378;g33daa8a72b2_0_7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FINGERPRINT SENSOR</a:t>
            </a:r>
            <a:r>
              <a:rPr lang="en-US" sz="2400"/>
              <a:t> WIRING</a:t>
            </a:r>
            <a:endParaRPr/>
          </a:p>
        </p:txBody>
      </p:sp>
      <p:pic>
        <p:nvPicPr>
          <p:cNvPr id="379" name="Google Shape;379;g33daa8a72b2_0_72"/>
          <p:cNvPicPr preferRelativeResize="0"/>
          <p:nvPr/>
        </p:nvPicPr>
        <p:blipFill>
          <a:blip r:embed="rId3">
            <a:alphaModFix/>
          </a:blip>
          <a:stretch>
            <a:fillRect/>
          </a:stretch>
        </p:blipFill>
        <p:spPr>
          <a:xfrm>
            <a:off x="2801775" y="1439793"/>
            <a:ext cx="2800863" cy="5185757"/>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3daa8a72b2_0_8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PCB LAYOUT</a:t>
            </a:r>
            <a:endParaRPr/>
          </a:p>
        </p:txBody>
      </p:sp>
      <p:sp>
        <p:nvSpPr>
          <p:cNvPr id="386" name="Google Shape;386;g33daa8a72b2_0_8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3D Top View</a:t>
            </a:r>
            <a:endParaRPr/>
          </a:p>
        </p:txBody>
      </p:sp>
      <p:pic>
        <p:nvPicPr>
          <p:cNvPr id="387" name="Google Shape;387;g33daa8a72b2_0_80"/>
          <p:cNvPicPr preferRelativeResize="0"/>
          <p:nvPr/>
        </p:nvPicPr>
        <p:blipFill>
          <a:blip r:embed="rId3">
            <a:alphaModFix/>
          </a:blip>
          <a:stretch>
            <a:fillRect/>
          </a:stretch>
        </p:blipFill>
        <p:spPr>
          <a:xfrm>
            <a:off x="152400" y="1519843"/>
            <a:ext cx="8839200" cy="4993070"/>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33daa8a72b2_0_8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PCB LAYOUT</a:t>
            </a:r>
            <a:endParaRPr/>
          </a:p>
        </p:txBody>
      </p:sp>
      <p:sp>
        <p:nvSpPr>
          <p:cNvPr id="394" name="Google Shape;394;g33daa8a72b2_0_8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3D Bottom View</a:t>
            </a:r>
            <a:endParaRPr/>
          </a:p>
        </p:txBody>
      </p:sp>
      <p:pic>
        <p:nvPicPr>
          <p:cNvPr id="395" name="Google Shape;395;g33daa8a72b2_0_88"/>
          <p:cNvPicPr preferRelativeResize="0"/>
          <p:nvPr/>
        </p:nvPicPr>
        <p:blipFill>
          <a:blip r:embed="rId3">
            <a:alphaModFix/>
          </a:blip>
          <a:stretch>
            <a:fillRect/>
          </a:stretch>
        </p:blipFill>
        <p:spPr>
          <a:xfrm>
            <a:off x="152400" y="1519843"/>
            <a:ext cx="8667231" cy="5185756"/>
          </a:xfrm>
          <a:prstGeom prst="rect">
            <a:avLst/>
          </a:prstGeom>
          <a:noFill/>
          <a:ln>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33d9456fde3_5_45"/>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Prototyping Demos / Progress</a:t>
            </a:r>
            <a:endParaRPr/>
          </a:p>
        </p:txBody>
      </p:sp>
      <p:sp>
        <p:nvSpPr>
          <p:cNvPr id="402" name="Google Shape;402;g33d9456fde3_5_45"/>
          <p:cNvSpPr txBox="1"/>
          <p:nvPr>
            <p:ph idx="2" type="body"/>
          </p:nvPr>
        </p:nvSpPr>
        <p:spPr>
          <a:xfrm>
            <a:off x="1855900" y="5922875"/>
            <a:ext cx="1283700" cy="4512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en-US" sz="2400"/>
              <a:t>Keypad</a:t>
            </a:r>
            <a:endParaRPr sz="2400"/>
          </a:p>
        </p:txBody>
      </p:sp>
      <p:pic>
        <p:nvPicPr>
          <p:cNvPr id="403" name="Google Shape;403;g33d9456fde3_5_45" title="debouncing.mp4">
            <a:hlinkClick r:id="rId3"/>
          </p:cNvPr>
          <p:cNvPicPr preferRelativeResize="0"/>
          <p:nvPr/>
        </p:nvPicPr>
        <p:blipFill>
          <a:blip r:embed="rId4">
            <a:alphaModFix/>
          </a:blip>
          <a:stretch>
            <a:fillRect/>
          </a:stretch>
        </p:blipFill>
        <p:spPr>
          <a:xfrm>
            <a:off x="1285050" y="1611051"/>
            <a:ext cx="2425399" cy="4311826"/>
          </a:xfrm>
          <a:prstGeom prst="rect">
            <a:avLst/>
          </a:prstGeom>
          <a:noFill/>
          <a:ln>
            <a:noFill/>
          </a:ln>
        </p:spPr>
      </p:pic>
      <p:pic>
        <p:nvPicPr>
          <p:cNvPr id="404" name="Google Shape;404;g33d9456fde3_5_45" title="IMG_3747-00.00.08.241-00.00.51.177.MOV">
            <a:hlinkClick r:id="rId5"/>
          </p:cNvPr>
          <p:cNvPicPr preferRelativeResize="0"/>
          <p:nvPr/>
        </p:nvPicPr>
        <p:blipFill>
          <a:blip r:embed="rId6">
            <a:alphaModFix/>
          </a:blip>
          <a:stretch>
            <a:fillRect/>
          </a:stretch>
        </p:blipFill>
        <p:spPr>
          <a:xfrm>
            <a:off x="5579450" y="1611050"/>
            <a:ext cx="2425399" cy="4311821"/>
          </a:xfrm>
          <a:prstGeom prst="rect">
            <a:avLst/>
          </a:prstGeom>
          <a:noFill/>
          <a:ln>
            <a:noFill/>
          </a:ln>
        </p:spPr>
      </p:pic>
      <p:sp>
        <p:nvSpPr>
          <p:cNvPr id="405" name="Google Shape;405;g33d9456fde3_5_45"/>
          <p:cNvSpPr txBox="1"/>
          <p:nvPr>
            <p:ph idx="2" type="body"/>
          </p:nvPr>
        </p:nvSpPr>
        <p:spPr>
          <a:xfrm>
            <a:off x="5287050" y="5922875"/>
            <a:ext cx="3010200" cy="4512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en-US" sz="2400"/>
              <a:t>Fingerprint Sensor</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33d9456fde3_3_34"/>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Prototyping Demos / Progress</a:t>
            </a:r>
            <a:endParaRPr/>
          </a:p>
        </p:txBody>
      </p:sp>
      <p:sp>
        <p:nvSpPr>
          <p:cNvPr id="412" name="Google Shape;412;g33d9456fde3_3_34"/>
          <p:cNvSpPr txBox="1"/>
          <p:nvPr>
            <p:ph idx="2" type="body"/>
          </p:nvPr>
        </p:nvSpPr>
        <p:spPr>
          <a:xfrm>
            <a:off x="1432500" y="5586575"/>
            <a:ext cx="6279000" cy="4512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en-US" sz="2400"/>
              <a:t>LCD Displaying on both lines</a:t>
            </a:r>
            <a:endParaRPr sz="2400"/>
          </a:p>
        </p:txBody>
      </p:sp>
      <p:pic>
        <p:nvPicPr>
          <p:cNvPr id="413" name="Google Shape;413;g33d9456fde3_3_34"/>
          <p:cNvPicPr preferRelativeResize="0"/>
          <p:nvPr/>
        </p:nvPicPr>
        <p:blipFill rotWithShape="1">
          <a:blip r:embed="rId3">
            <a:alphaModFix/>
          </a:blip>
          <a:srcRect b="34624" l="0" r="0" t="31811"/>
          <a:stretch/>
        </p:blipFill>
        <p:spPr>
          <a:xfrm>
            <a:off x="780450" y="1514400"/>
            <a:ext cx="7589399" cy="33964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33d9456fde3_3_49"/>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Prototyping Demos / Progress</a:t>
            </a:r>
            <a:endParaRPr/>
          </a:p>
        </p:txBody>
      </p:sp>
      <p:sp>
        <p:nvSpPr>
          <p:cNvPr id="420" name="Google Shape;420;g33d9456fde3_3_49"/>
          <p:cNvSpPr txBox="1"/>
          <p:nvPr>
            <p:ph idx="2" type="body"/>
          </p:nvPr>
        </p:nvSpPr>
        <p:spPr>
          <a:xfrm>
            <a:off x="1432500" y="5586575"/>
            <a:ext cx="6279000" cy="4512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en-US" sz="2400"/>
              <a:t>Flash IC Responding (Noisy)</a:t>
            </a:r>
            <a:endParaRPr sz="2400"/>
          </a:p>
          <a:p>
            <a:pPr indent="0" lvl="0" marL="0" rtl="0" algn="ctr">
              <a:spcBef>
                <a:spcPts val="360"/>
              </a:spcBef>
              <a:spcAft>
                <a:spcPts val="0"/>
              </a:spcAft>
              <a:buNone/>
            </a:pPr>
            <a:r>
              <a:rPr lang="en-US" sz="2400"/>
              <a:t>JEDEC ID: EFh AAh 21h </a:t>
            </a:r>
            <a:endParaRPr sz="2400"/>
          </a:p>
        </p:txBody>
      </p:sp>
      <p:pic>
        <p:nvPicPr>
          <p:cNvPr id="421" name="Google Shape;421;g33d9456fde3_3_49"/>
          <p:cNvPicPr preferRelativeResize="0"/>
          <p:nvPr/>
        </p:nvPicPr>
        <p:blipFill rotWithShape="1">
          <a:blip r:embed="rId3">
            <a:alphaModFix/>
          </a:blip>
          <a:srcRect b="0" l="0" r="0" t="69774"/>
          <a:stretch/>
        </p:blipFill>
        <p:spPr>
          <a:xfrm>
            <a:off x="293412" y="2929525"/>
            <a:ext cx="8557174" cy="19398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SOFTWARE DEVELOPMENT STATUS</a:t>
            </a:r>
            <a:endParaRPr/>
          </a:p>
        </p:txBody>
      </p:sp>
      <p:sp>
        <p:nvSpPr>
          <p:cNvPr id="428" name="Google Shape;428;p42"/>
          <p:cNvSpPr txBox="1"/>
          <p:nvPr/>
        </p:nvSpPr>
        <p:spPr>
          <a:xfrm>
            <a:off x="6800500" y="2377440"/>
            <a:ext cx="22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Not Started</a:t>
            </a:r>
            <a:endParaRPr sz="1800">
              <a:solidFill>
                <a:schemeClr val="dk1"/>
              </a:solidFill>
            </a:endParaRPr>
          </a:p>
        </p:txBody>
      </p:sp>
      <p:sp>
        <p:nvSpPr>
          <p:cNvPr id="429" name="Google Shape;429;p42"/>
          <p:cNvSpPr txBox="1"/>
          <p:nvPr/>
        </p:nvSpPr>
        <p:spPr>
          <a:xfrm>
            <a:off x="6800500" y="2977525"/>
            <a:ext cx="22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In Development</a:t>
            </a:r>
            <a:endParaRPr sz="1800">
              <a:solidFill>
                <a:schemeClr val="dk1"/>
              </a:solidFill>
            </a:endParaRPr>
          </a:p>
        </p:txBody>
      </p:sp>
      <p:pic>
        <p:nvPicPr>
          <p:cNvPr id="430" name="Google Shape;430;p42"/>
          <p:cNvPicPr preferRelativeResize="0"/>
          <p:nvPr/>
        </p:nvPicPr>
        <p:blipFill>
          <a:blip r:embed="rId3">
            <a:alphaModFix/>
          </a:blip>
          <a:stretch>
            <a:fillRect/>
          </a:stretch>
        </p:blipFill>
        <p:spPr>
          <a:xfrm>
            <a:off x="1297475" y="1373200"/>
            <a:ext cx="5503025" cy="5041900"/>
          </a:xfrm>
          <a:prstGeom prst="rect">
            <a:avLst/>
          </a:prstGeom>
          <a:noFill/>
          <a:ln>
            <a:noFill/>
          </a:ln>
        </p:spPr>
      </p:pic>
      <p:sp>
        <p:nvSpPr>
          <p:cNvPr id="431" name="Google Shape;431;p42"/>
          <p:cNvSpPr txBox="1"/>
          <p:nvPr/>
        </p:nvSpPr>
        <p:spPr>
          <a:xfrm>
            <a:off x="6800500" y="3577588"/>
            <a:ext cx="22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In Testing</a:t>
            </a:r>
            <a:endParaRPr sz="1800">
              <a:solidFill>
                <a:schemeClr val="dk1"/>
              </a:solidFill>
            </a:endParaRPr>
          </a:p>
        </p:txBody>
      </p:sp>
      <p:sp>
        <p:nvSpPr>
          <p:cNvPr id="432" name="Google Shape;432;p42"/>
          <p:cNvSpPr txBox="1"/>
          <p:nvPr/>
        </p:nvSpPr>
        <p:spPr>
          <a:xfrm>
            <a:off x="6800500" y="4178808"/>
            <a:ext cx="22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Completed</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3d9456fde3_5_3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Project Overview</a:t>
            </a:r>
            <a:endParaRPr/>
          </a:p>
        </p:txBody>
      </p:sp>
      <p:sp>
        <p:nvSpPr>
          <p:cNvPr id="118" name="Google Shape;118;g33d9456fde3_5_3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Encrypted USB Drive</a:t>
            </a:r>
            <a:endParaRPr/>
          </a:p>
        </p:txBody>
      </p:sp>
      <p:pic>
        <p:nvPicPr>
          <p:cNvPr id="119" name="Google Shape;119;g33d9456fde3_5_33"/>
          <p:cNvPicPr preferRelativeResize="0"/>
          <p:nvPr/>
        </p:nvPicPr>
        <p:blipFill>
          <a:blip r:embed="rId3">
            <a:alphaModFix/>
          </a:blip>
          <a:stretch>
            <a:fillRect/>
          </a:stretch>
        </p:blipFill>
        <p:spPr>
          <a:xfrm>
            <a:off x="4929050" y="2976675"/>
            <a:ext cx="3270726" cy="3379725"/>
          </a:xfrm>
          <a:prstGeom prst="rect">
            <a:avLst/>
          </a:prstGeom>
          <a:noFill/>
          <a:ln>
            <a:noFill/>
          </a:ln>
        </p:spPr>
      </p:pic>
      <p:sp>
        <p:nvSpPr>
          <p:cNvPr id="120" name="Google Shape;120;g33d9456fde3_5_33"/>
          <p:cNvSpPr txBox="1"/>
          <p:nvPr/>
        </p:nvSpPr>
        <p:spPr>
          <a:xfrm>
            <a:off x="553675" y="1518925"/>
            <a:ext cx="8068500" cy="27705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Char char="-"/>
            </a:pPr>
            <a:r>
              <a:rPr lang="en-US" sz="2400">
                <a:solidFill>
                  <a:schemeClr val="dk1"/>
                </a:solidFill>
              </a:rPr>
              <a:t>USB Drive with password verification</a:t>
            </a:r>
            <a:br>
              <a:rPr lang="en-US" sz="2400">
                <a:solidFill>
                  <a:schemeClr val="dk1"/>
                </a:solidFill>
              </a:rPr>
            </a:b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2 methods of authentication: keypad and fingerprint</a:t>
            </a:r>
            <a:br>
              <a:rPr lang="en-US" sz="2400">
                <a:solidFill>
                  <a:schemeClr val="dk1"/>
                </a:solidFill>
              </a:rPr>
            </a:b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4 users</a:t>
            </a:r>
            <a:br>
              <a:rPr lang="en-US" sz="2400">
                <a:solidFill>
                  <a:schemeClr val="dk1"/>
                </a:solidFill>
              </a:rPr>
            </a:b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UI through LCD Display</a:t>
            </a:r>
            <a:endParaRPr sz="2400">
              <a:solidFill>
                <a:schemeClr val="dk1"/>
              </a:solidFill>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PROJECT TIMELINE</a:t>
            </a:r>
            <a:endParaRPr/>
          </a:p>
        </p:txBody>
      </p:sp>
      <p:sp>
        <p:nvSpPr>
          <p:cNvPr id="438" name="Google Shape;438;p43"/>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GANTT CHART</a:t>
            </a:r>
            <a:endParaRPr sz="2400"/>
          </a:p>
        </p:txBody>
      </p:sp>
      <p:pic>
        <p:nvPicPr>
          <p:cNvPr id="439" name="Google Shape;439;p43"/>
          <p:cNvPicPr preferRelativeResize="0"/>
          <p:nvPr/>
        </p:nvPicPr>
        <p:blipFill>
          <a:blip r:embed="rId3">
            <a:alphaModFix/>
          </a:blip>
          <a:stretch>
            <a:fillRect/>
          </a:stretch>
        </p:blipFill>
        <p:spPr>
          <a:xfrm>
            <a:off x="1080700" y="1448530"/>
            <a:ext cx="6988942" cy="5185645"/>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4"/>
          <p:cNvSpPr txBox="1"/>
          <p:nvPr>
            <p:ph idx="4294967295" type="title"/>
          </p:nvPr>
        </p:nvSpPr>
        <p:spPr>
          <a:xfrm>
            <a:off x="908050" y="315913"/>
            <a:ext cx="8235950" cy="7477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3D PRINTING</a:t>
            </a:r>
            <a:endParaRPr/>
          </a:p>
        </p:txBody>
      </p:sp>
      <p:sp>
        <p:nvSpPr>
          <p:cNvPr id="445" name="Google Shape;445;p44"/>
          <p:cNvSpPr txBox="1"/>
          <p:nvPr>
            <p:ph idx="4294967295" type="body"/>
          </p:nvPr>
        </p:nvSpPr>
        <p:spPr>
          <a:xfrm>
            <a:off x="882650" y="2734574"/>
            <a:ext cx="7346950" cy="873363"/>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Arial"/>
              <a:buNone/>
            </a:pPr>
            <a:r>
              <a:rPr lang="en-US" sz="4800">
                <a:latin typeface="Arial"/>
                <a:ea typeface="Arial"/>
                <a:cs typeface="Arial"/>
                <a:sym typeface="Arial"/>
              </a:rPr>
              <a:t>Questions?</a:t>
            </a:r>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3d9456fde3_5_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Project Overview</a:t>
            </a:r>
            <a:endParaRPr/>
          </a:p>
        </p:txBody>
      </p:sp>
      <p:sp>
        <p:nvSpPr>
          <p:cNvPr id="127" name="Google Shape;127;g33d9456fde3_5_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Encrypted USB Drive</a:t>
            </a:r>
            <a:endParaRPr/>
          </a:p>
        </p:txBody>
      </p:sp>
      <p:sp>
        <p:nvSpPr>
          <p:cNvPr id="128" name="Google Shape;128;g33d9456fde3_5_2"/>
          <p:cNvSpPr txBox="1"/>
          <p:nvPr/>
        </p:nvSpPr>
        <p:spPr>
          <a:xfrm>
            <a:off x="457200" y="1679925"/>
            <a:ext cx="568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Main competitor: Aegis Secure Key 3NX</a:t>
            </a:r>
            <a:endParaRPr sz="2400">
              <a:solidFill>
                <a:schemeClr val="dk1"/>
              </a:solidFill>
            </a:endParaRPr>
          </a:p>
        </p:txBody>
      </p:sp>
      <p:pic>
        <p:nvPicPr>
          <p:cNvPr descr="https://webobjects2.cdw.com/is/image/CDW/5284711?$product-detail$" id="129" name="Google Shape;129;g33d9456fde3_5_2"/>
          <p:cNvPicPr preferRelativeResize="0"/>
          <p:nvPr/>
        </p:nvPicPr>
        <p:blipFill>
          <a:blip r:embed="rId3">
            <a:alphaModFix/>
          </a:blip>
          <a:stretch>
            <a:fillRect/>
          </a:stretch>
        </p:blipFill>
        <p:spPr>
          <a:xfrm>
            <a:off x="457197" y="2234027"/>
            <a:ext cx="4173050" cy="2442750"/>
          </a:xfrm>
          <a:prstGeom prst="rect">
            <a:avLst/>
          </a:prstGeom>
          <a:noFill/>
          <a:ln>
            <a:noFill/>
          </a:ln>
        </p:spPr>
      </p:pic>
      <p:graphicFrame>
        <p:nvGraphicFramePr>
          <p:cNvPr id="130" name="Google Shape;130;g33d9456fde3_5_2"/>
          <p:cNvGraphicFramePr/>
          <p:nvPr/>
        </p:nvGraphicFramePr>
        <p:xfrm>
          <a:off x="3915050" y="3165025"/>
          <a:ext cx="3000000" cy="3000000"/>
        </p:xfrm>
        <a:graphic>
          <a:graphicData uri="http://schemas.openxmlformats.org/drawingml/2006/table">
            <a:tbl>
              <a:tblPr>
                <a:noFill/>
                <a:tableStyleId>{5C741CC4-A33C-4C0E-8B98-5018CC6C0AF9}</a:tableStyleId>
              </a:tblPr>
              <a:tblGrid>
                <a:gridCol w="2614475"/>
                <a:gridCol w="2614475"/>
              </a:tblGrid>
              <a:tr h="381000">
                <a:tc>
                  <a:txBody>
                    <a:bodyPr/>
                    <a:lstStyle/>
                    <a:p>
                      <a:pPr indent="0" lvl="0" marL="0" rtl="0" algn="l">
                        <a:spcBef>
                          <a:spcPts val="0"/>
                        </a:spcBef>
                        <a:spcAft>
                          <a:spcPts val="0"/>
                        </a:spcAft>
                        <a:buNone/>
                      </a:pPr>
                      <a:r>
                        <a:rPr lang="en-US" sz="2400"/>
                        <a:t>Pros</a:t>
                      </a:r>
                      <a:endParaRPr sz="2400"/>
                    </a:p>
                  </a:txBody>
                  <a:tcPr marT="91425" marB="91425" marR="91425" marL="91425"/>
                </a:tc>
                <a:tc>
                  <a:txBody>
                    <a:bodyPr/>
                    <a:lstStyle/>
                    <a:p>
                      <a:pPr indent="0" lvl="0" marL="0" rtl="0" algn="l">
                        <a:spcBef>
                          <a:spcPts val="0"/>
                        </a:spcBef>
                        <a:spcAft>
                          <a:spcPts val="0"/>
                        </a:spcAft>
                        <a:buNone/>
                      </a:pPr>
                      <a:r>
                        <a:rPr lang="en-US" sz="2400"/>
                        <a:t>Cons</a:t>
                      </a:r>
                      <a:endParaRPr sz="2400"/>
                    </a:p>
                  </a:txBody>
                  <a:tcPr marT="91425" marB="91425" marR="91425" marL="91425"/>
                </a:tc>
              </a:tr>
              <a:tr h="381000">
                <a:tc>
                  <a:txBody>
                    <a:bodyPr/>
                    <a:lstStyle/>
                    <a:p>
                      <a:pPr indent="0" lvl="0" marL="0" rtl="0" algn="l">
                        <a:spcBef>
                          <a:spcPts val="0"/>
                        </a:spcBef>
                        <a:spcAft>
                          <a:spcPts val="0"/>
                        </a:spcAft>
                        <a:buNone/>
                      </a:pPr>
                      <a:r>
                        <a:rPr lang="en-US" sz="2400"/>
                        <a:t>very small and portable</a:t>
                      </a:r>
                      <a:endParaRPr sz="2400"/>
                    </a:p>
                  </a:txBody>
                  <a:tcPr marT="91425" marB="91425" marR="91425" marL="91425"/>
                </a:tc>
                <a:tc>
                  <a:txBody>
                    <a:bodyPr/>
                    <a:lstStyle/>
                    <a:p>
                      <a:pPr indent="0" lvl="0" marL="0" rtl="0" algn="l">
                        <a:spcBef>
                          <a:spcPts val="0"/>
                        </a:spcBef>
                        <a:spcAft>
                          <a:spcPts val="0"/>
                        </a:spcAft>
                        <a:buNone/>
                      </a:pPr>
                      <a:r>
                        <a:rPr lang="en-US" sz="2400"/>
                        <a:t>no fingerprint sensor</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only one user</a:t>
                      </a:r>
                      <a:endParaRPr sz="2400"/>
                    </a:p>
                  </a:txBody>
                  <a:tcPr marT="91425" marB="91425" marR="91425" marL="91425"/>
                </a:tc>
              </a:tr>
            </a:tbl>
          </a:graphicData>
        </a:graphic>
      </p:graphicFrame>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PSDRS</a:t>
            </a:r>
            <a:endParaRPr/>
          </a:p>
        </p:txBody>
      </p:sp>
      <p:sp>
        <p:nvSpPr>
          <p:cNvPr id="137" name="Google Shape;137;p4"/>
          <p:cNvSpPr txBox="1"/>
          <p:nvPr>
            <p:ph idx="2" type="body"/>
          </p:nvPr>
        </p:nvSpPr>
        <p:spPr>
          <a:xfrm>
            <a:off x="457200" y="1311353"/>
            <a:ext cx="8235949" cy="487392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Char char="•"/>
            </a:pPr>
            <a:r>
              <a:rPr b="1" lang="en-US" sz="1800">
                <a:solidFill>
                  <a:srgbClr val="000000"/>
                </a:solidFill>
              </a:rPr>
              <a:t>PSDR #1 (Hardware)</a:t>
            </a:r>
            <a:r>
              <a:rPr lang="en-US" sz="1800">
                <a:solidFill>
                  <a:srgbClr val="000000"/>
                </a:solidFill>
              </a:rPr>
              <a:t>: </a:t>
            </a:r>
            <a:r>
              <a:rPr lang="en-US" sz="1800">
                <a:solidFill>
                  <a:srgbClr val="000000"/>
                </a:solidFill>
              </a:rPr>
              <a:t>An ability for the microcontroller to communicate with the LCD display over SPI</a:t>
            </a:r>
            <a:endParaRPr i="1" sz="1800">
              <a:solidFill>
                <a:srgbClr val="FF0000"/>
              </a:solidFill>
            </a:endParaRPr>
          </a:p>
          <a:p>
            <a:pPr indent="0" lvl="0" marL="0" rtl="0" algn="l">
              <a:lnSpc>
                <a:spcPct val="100000"/>
              </a:lnSpc>
              <a:spcBef>
                <a:spcPts val="360"/>
              </a:spcBef>
              <a:spcAft>
                <a:spcPts val="0"/>
              </a:spcAft>
              <a:buClr>
                <a:srgbClr val="000000"/>
              </a:buClr>
              <a:buSzPts val="1800"/>
              <a:buFont typeface="Arial"/>
              <a:buChar char="•"/>
            </a:pPr>
            <a:r>
              <a:rPr b="1" lang="en-US" sz="1800">
                <a:solidFill>
                  <a:srgbClr val="000000"/>
                </a:solidFill>
              </a:rPr>
              <a:t>PSDR #2 (Hardware)</a:t>
            </a:r>
            <a:r>
              <a:rPr lang="en-US" sz="1800">
                <a:solidFill>
                  <a:srgbClr val="000000"/>
                </a:solidFill>
              </a:rPr>
              <a:t>: </a:t>
            </a:r>
            <a:r>
              <a:rPr lang="en-US" sz="1800">
                <a:solidFill>
                  <a:srgbClr val="000000"/>
                </a:solidFill>
              </a:rPr>
              <a:t>An ability for the flash memory chip and the microcontroller to communicate over SPI</a:t>
            </a:r>
            <a:endParaRPr sz="1800"/>
          </a:p>
          <a:p>
            <a:pPr indent="0" lvl="0" marL="0" rtl="0" algn="l">
              <a:lnSpc>
                <a:spcPct val="100000"/>
              </a:lnSpc>
              <a:spcBef>
                <a:spcPts val="360"/>
              </a:spcBef>
              <a:spcAft>
                <a:spcPts val="0"/>
              </a:spcAft>
              <a:buClr>
                <a:srgbClr val="000000"/>
              </a:buClr>
              <a:buSzPts val="1800"/>
              <a:buFont typeface="Arial"/>
              <a:buChar char="•"/>
            </a:pPr>
            <a:r>
              <a:rPr b="1" lang="en-US" sz="1800">
                <a:solidFill>
                  <a:srgbClr val="000000"/>
                </a:solidFill>
              </a:rPr>
              <a:t>PSDR #3 (Hardware)</a:t>
            </a:r>
            <a:r>
              <a:rPr lang="en-US" sz="1800">
                <a:solidFill>
                  <a:srgbClr val="000000"/>
                </a:solidFill>
              </a:rPr>
              <a:t>: </a:t>
            </a:r>
            <a:r>
              <a:rPr lang="en-US" sz="1800">
                <a:solidFill>
                  <a:srgbClr val="000000"/>
                </a:solidFill>
              </a:rPr>
              <a:t>An ability for the microcontroller and a host computer to communicate over USB</a:t>
            </a:r>
            <a:endParaRPr sz="1800"/>
          </a:p>
          <a:p>
            <a:pPr indent="0" lvl="0" marL="0" rtl="0" algn="l">
              <a:lnSpc>
                <a:spcPct val="100000"/>
              </a:lnSpc>
              <a:spcBef>
                <a:spcPts val="360"/>
              </a:spcBef>
              <a:spcAft>
                <a:spcPts val="0"/>
              </a:spcAft>
              <a:buClr>
                <a:srgbClr val="000000"/>
              </a:buClr>
              <a:buSzPts val="1800"/>
              <a:buFont typeface="Arial"/>
              <a:buChar char="•"/>
            </a:pPr>
            <a:r>
              <a:rPr b="1" lang="en-US" sz="1800">
                <a:solidFill>
                  <a:srgbClr val="000000"/>
                </a:solidFill>
              </a:rPr>
              <a:t>PSDR #4 (Hardware)</a:t>
            </a:r>
            <a:r>
              <a:rPr lang="en-US" sz="1800">
                <a:solidFill>
                  <a:srgbClr val="000000"/>
                </a:solidFill>
              </a:rPr>
              <a:t>: </a:t>
            </a:r>
            <a:r>
              <a:rPr lang="en-US" sz="1800">
                <a:solidFill>
                  <a:srgbClr val="000000"/>
                </a:solidFill>
              </a:rPr>
              <a:t>An ability for the fingerprint sensor and the microcontroller to communicate over UART</a:t>
            </a:r>
            <a:endParaRPr sz="1800"/>
          </a:p>
          <a:p>
            <a:pPr indent="0" lvl="0" marL="0" rtl="0" algn="l">
              <a:lnSpc>
                <a:spcPct val="100000"/>
              </a:lnSpc>
              <a:spcBef>
                <a:spcPts val="360"/>
              </a:spcBef>
              <a:spcAft>
                <a:spcPts val="0"/>
              </a:spcAft>
              <a:buClr>
                <a:srgbClr val="000000"/>
              </a:buClr>
              <a:buSzPts val="1800"/>
              <a:buFont typeface="Arial"/>
              <a:buChar char="•"/>
            </a:pPr>
            <a:r>
              <a:rPr b="1" lang="en-US" sz="1800">
                <a:solidFill>
                  <a:srgbClr val="000000"/>
                </a:solidFill>
              </a:rPr>
              <a:t>PSDR #5 (Software)</a:t>
            </a:r>
            <a:r>
              <a:rPr lang="en-US" sz="1800">
                <a:solidFill>
                  <a:srgbClr val="000000"/>
                </a:solidFill>
              </a:rPr>
              <a:t>: </a:t>
            </a:r>
            <a:r>
              <a:rPr lang="en-US" sz="1800">
                <a:solidFill>
                  <a:srgbClr val="000000"/>
                </a:solidFill>
              </a:rPr>
              <a:t>An ability for the microcontroller to use the fingerprint sensor and keypad input to transition between the User Select, Receiving </a:t>
            </a:r>
            <a:r>
              <a:rPr lang="en-US" sz="1800">
                <a:solidFill>
                  <a:srgbClr val="000000"/>
                </a:solidFill>
              </a:rPr>
              <a:t>Password</a:t>
            </a:r>
            <a:r>
              <a:rPr lang="en-US" sz="1800">
                <a:solidFill>
                  <a:srgbClr val="000000"/>
                </a:solidFill>
              </a:rPr>
              <a:t>, Unlocked, Change Fingerprint, Change PIN, and Locking states.</a:t>
            </a:r>
            <a:endParaRPr sz="1800"/>
          </a:p>
          <a:p>
            <a:pPr indent="0" lvl="0" marL="0" rtl="0" algn="l">
              <a:lnSpc>
                <a:spcPct val="100000"/>
              </a:lnSpc>
              <a:spcBef>
                <a:spcPts val="220"/>
              </a:spcBef>
              <a:spcAft>
                <a:spcPts val="0"/>
              </a:spcAft>
              <a:buClr>
                <a:schemeClr val="dk1"/>
              </a:buClr>
              <a:buSzPts val="1100"/>
              <a:buFont typeface="Arial"/>
              <a:buNone/>
            </a:pPr>
            <a:r>
              <a:t/>
            </a:r>
            <a:endParaRPr sz="1100">
              <a:solidFill>
                <a:srgbClr val="000000"/>
              </a:solidFill>
            </a:endParaRPr>
          </a:p>
          <a:p>
            <a:pPr indent="0" lvl="0" marL="0" rtl="0" algn="l">
              <a:lnSpc>
                <a:spcPct val="100000"/>
              </a:lnSpc>
              <a:spcBef>
                <a:spcPts val="360"/>
              </a:spcBef>
              <a:spcAft>
                <a:spcPts val="0"/>
              </a:spcAft>
              <a:buClr>
                <a:srgbClr val="000000"/>
              </a:buClr>
              <a:buSzPts val="1800"/>
              <a:buFont typeface="Arial"/>
              <a:buChar char="•"/>
            </a:pPr>
            <a:r>
              <a:rPr b="1" lang="en-US" sz="1800">
                <a:solidFill>
                  <a:srgbClr val="000000"/>
                </a:solidFill>
              </a:rPr>
              <a:t>STRETCH PSDR #1 (Software)</a:t>
            </a:r>
            <a:r>
              <a:rPr lang="en-US" sz="1800">
                <a:solidFill>
                  <a:srgbClr val="000000"/>
                </a:solidFill>
              </a:rPr>
              <a:t>: </a:t>
            </a:r>
            <a:r>
              <a:rPr lang="en-US" sz="1800">
                <a:solidFill>
                  <a:srgbClr val="000000"/>
                </a:solidFill>
              </a:rPr>
              <a:t>An ability for the microcontroller to encrypt and decrypt the data on the flash chips.</a:t>
            </a:r>
            <a:endParaRPr sz="1800"/>
          </a:p>
          <a:p>
            <a:pPr indent="0" lvl="0" marL="0" rtl="0" algn="l">
              <a:lnSpc>
                <a:spcPct val="100000"/>
              </a:lnSpc>
              <a:spcBef>
                <a:spcPts val="440"/>
              </a:spcBef>
              <a:spcAft>
                <a:spcPts val="0"/>
              </a:spcAft>
              <a:buClr>
                <a:schemeClr val="dk1"/>
              </a:buClr>
              <a:buSzPts val="2200"/>
              <a:buFont typeface="Arial"/>
              <a:buNone/>
            </a:pPr>
            <a:r>
              <a:t/>
            </a:r>
            <a:endParaRPr i="1" sz="2200">
              <a:solidFill>
                <a:srgbClr val="FF0000"/>
              </a:solidFill>
              <a:latin typeface="Arial"/>
              <a:ea typeface="Arial"/>
              <a:cs typeface="Arial"/>
              <a:sym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MAJOR COMPONENTS</a:t>
            </a:r>
            <a:endParaRPr/>
          </a:p>
        </p:txBody>
      </p:sp>
      <p:sp>
        <p:nvSpPr>
          <p:cNvPr id="144" name="Google Shape;144;p5"/>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MICROCONTROLLER</a:t>
            </a:r>
            <a:endParaRPr/>
          </a:p>
        </p:txBody>
      </p:sp>
      <p:graphicFrame>
        <p:nvGraphicFramePr>
          <p:cNvPr id="145" name="Google Shape;145;p5"/>
          <p:cNvGraphicFramePr/>
          <p:nvPr/>
        </p:nvGraphicFramePr>
        <p:xfrm>
          <a:off x="1326650" y="1670525"/>
          <a:ext cx="3000000" cy="3000000"/>
        </p:xfrm>
        <a:graphic>
          <a:graphicData uri="http://schemas.openxmlformats.org/drawingml/2006/table">
            <a:tbl>
              <a:tblPr>
                <a:noFill/>
                <a:tableStyleId>{5C741CC4-A33C-4C0E-8B98-5018CC6C0AF9}</a:tableStyleId>
              </a:tblPr>
              <a:tblGrid>
                <a:gridCol w="1367675"/>
                <a:gridCol w="1649625"/>
                <a:gridCol w="1736175"/>
                <a:gridCol w="1737200"/>
              </a:tblGrid>
              <a:tr h="1737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chemeClr val="lt1"/>
                    </a:solidFill>
                  </a:tcPr>
                </a:tc>
              </a:tr>
              <a:tr h="686875">
                <a:tc>
                  <a:txBody>
                    <a:bodyPr/>
                    <a:lstStyle/>
                    <a:p>
                      <a:pPr indent="0" lvl="0" marL="0" rtl="0" algn="l">
                        <a:spcBef>
                          <a:spcPts val="0"/>
                        </a:spcBef>
                        <a:spcAft>
                          <a:spcPts val="0"/>
                        </a:spcAft>
                        <a:buNone/>
                      </a:pPr>
                      <a:r>
                        <a:rPr b="1" lang="en-US"/>
                        <a:t>Name</a:t>
                      </a:r>
                      <a:endParaRPr b="1"/>
                    </a:p>
                  </a:txBody>
                  <a:tcPr marT="91425" marB="91425" marR="91425" marL="91425"/>
                </a:tc>
                <a:tc>
                  <a:txBody>
                    <a:bodyPr/>
                    <a:lstStyle/>
                    <a:p>
                      <a:pPr indent="0" lvl="0" marL="0" rtl="0" algn="l">
                        <a:spcBef>
                          <a:spcPts val="0"/>
                        </a:spcBef>
                        <a:spcAft>
                          <a:spcPts val="0"/>
                        </a:spcAft>
                        <a:buNone/>
                      </a:pPr>
                      <a:r>
                        <a:rPr lang="en-US"/>
                        <a:t>STM32L443RCT6</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STM32H7A3RGT6</a:t>
                      </a:r>
                      <a:endParaRPr>
                        <a:solidFill>
                          <a:schemeClr val="dk1"/>
                        </a:solidFill>
                      </a:endParaRPr>
                    </a:p>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STM32F401RCT6TR</a:t>
                      </a:r>
                      <a:r>
                        <a:rPr lang="en-US">
                          <a:solidFill>
                            <a:schemeClr val="dk1"/>
                          </a:solidFill>
                        </a:rPr>
                        <a:t> </a:t>
                      </a:r>
                      <a:endParaRPr>
                        <a:solidFill>
                          <a:schemeClr val="dk1"/>
                        </a:solidFill>
                      </a:endParaRPr>
                    </a:p>
                    <a:p>
                      <a:pPr indent="0" lvl="0" marL="0" rtl="0" algn="l">
                        <a:spcBef>
                          <a:spcPts val="0"/>
                        </a:spcBef>
                        <a:spcAft>
                          <a:spcPts val="0"/>
                        </a:spcAft>
                        <a:buNone/>
                      </a:pPr>
                      <a:r>
                        <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Price</a:t>
                      </a:r>
                      <a:endParaRPr b="1"/>
                    </a:p>
                  </a:txBody>
                  <a:tcPr marT="91425" marB="91425" marR="91425" marL="91425"/>
                </a:tc>
                <a:tc>
                  <a:txBody>
                    <a:bodyPr/>
                    <a:lstStyle/>
                    <a:p>
                      <a:pPr indent="0" lvl="0" marL="0" rtl="0" algn="l">
                        <a:spcBef>
                          <a:spcPts val="0"/>
                        </a:spcBef>
                        <a:spcAft>
                          <a:spcPts val="0"/>
                        </a:spcAft>
                        <a:buNone/>
                      </a:pPr>
                      <a:r>
                        <a:rPr lang="en-US"/>
                        <a:t>$4.67</a:t>
                      </a:r>
                      <a:endParaRPr/>
                    </a:p>
                  </a:txBody>
                  <a:tcPr marT="91425" marB="91425" marR="91425" marL="91425"/>
                </a:tc>
                <a:tc>
                  <a:txBody>
                    <a:bodyPr/>
                    <a:lstStyle/>
                    <a:p>
                      <a:pPr indent="0" lvl="0" marL="0" rtl="0" algn="l">
                        <a:spcBef>
                          <a:spcPts val="0"/>
                        </a:spcBef>
                        <a:spcAft>
                          <a:spcPts val="0"/>
                        </a:spcAft>
                        <a:buNone/>
                      </a:pPr>
                      <a:r>
                        <a:rPr lang="en-US"/>
                        <a:t>$14.41</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$5.54</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USB on Chip</a:t>
                      </a:r>
                      <a:endParaRPr b="1"/>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Yes</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Package</a:t>
                      </a:r>
                      <a:endParaRPr b="1"/>
                    </a:p>
                  </a:txBody>
                  <a:tcPr marT="91425" marB="91425" marR="91425" marL="91425"/>
                </a:tc>
                <a:tc>
                  <a:txBody>
                    <a:bodyPr/>
                    <a:lstStyle/>
                    <a:p>
                      <a:pPr indent="0" lvl="0" marL="0" rtl="0" algn="l">
                        <a:spcBef>
                          <a:spcPts val="0"/>
                        </a:spcBef>
                        <a:spcAft>
                          <a:spcPts val="0"/>
                        </a:spcAft>
                        <a:buNone/>
                      </a:pPr>
                      <a:r>
                        <a:rPr lang="en-US"/>
                        <a:t>64-LQFP</a:t>
                      </a:r>
                      <a:endParaRPr/>
                    </a:p>
                  </a:txBody>
                  <a:tcPr marT="91425" marB="91425" marR="91425" marL="91425"/>
                </a:tc>
                <a:tc>
                  <a:txBody>
                    <a:bodyPr/>
                    <a:lstStyle/>
                    <a:p>
                      <a:pPr indent="0" lvl="0" marL="0" rtl="0" algn="l">
                        <a:spcBef>
                          <a:spcPts val="0"/>
                        </a:spcBef>
                        <a:spcAft>
                          <a:spcPts val="0"/>
                        </a:spcAft>
                        <a:buNone/>
                      </a:pPr>
                      <a:r>
                        <a:rPr lang="en-US"/>
                        <a:t>64-LQFP</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64-LQFP</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Speed</a:t>
                      </a:r>
                      <a:endParaRPr b="1"/>
                    </a:p>
                  </a:txBody>
                  <a:tcPr marT="91425" marB="91425" marR="91425" marL="91425"/>
                </a:tc>
                <a:tc>
                  <a:txBody>
                    <a:bodyPr/>
                    <a:lstStyle/>
                    <a:p>
                      <a:pPr indent="0" lvl="0" marL="0" rtl="0" algn="l">
                        <a:spcBef>
                          <a:spcPts val="0"/>
                        </a:spcBef>
                        <a:spcAft>
                          <a:spcPts val="0"/>
                        </a:spcAft>
                        <a:buNone/>
                      </a:pPr>
                      <a:r>
                        <a:rPr lang="en-US"/>
                        <a:t>ARM M4, 80 MHz</a:t>
                      </a:r>
                      <a:endParaRPr/>
                    </a:p>
                    <a:p>
                      <a:pPr indent="0" lvl="0" marL="0" rtl="0" algn="l">
                        <a:spcBef>
                          <a:spcPts val="0"/>
                        </a:spcBef>
                        <a:spcAft>
                          <a:spcPts val="0"/>
                        </a:spcAft>
                        <a:buNone/>
                      </a:pPr>
                      <a:r>
                        <a:rPr lang="en-US"/>
                        <a:t>(Low Power)</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ARM M7, 280 MHz (High Performance)</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ARM M4, 84 MHz</a:t>
                      </a:r>
                      <a:endParaRPr/>
                    </a:p>
                    <a:p>
                      <a:pPr indent="0" lvl="0" marL="0" rtl="0" algn="l">
                        <a:spcBef>
                          <a:spcPts val="0"/>
                        </a:spcBef>
                        <a:spcAft>
                          <a:spcPts val="0"/>
                        </a:spcAft>
                        <a:buNone/>
                      </a:pPr>
                      <a:r>
                        <a:rPr lang="en-US"/>
                        <a:t>(Standard)</a:t>
                      </a:r>
                      <a:endParaRPr/>
                    </a:p>
                  </a:txBody>
                  <a:tcPr marT="91425" marB="91425" marR="91425" marL="91425">
                    <a:solidFill>
                      <a:schemeClr val="lt1"/>
                    </a:solidFill>
                  </a:tcPr>
                </a:tc>
              </a:tr>
            </a:tbl>
          </a:graphicData>
        </a:graphic>
      </p:graphicFrame>
      <p:pic>
        <p:nvPicPr>
          <p:cNvPr id="146" name="Google Shape;146;p5"/>
          <p:cNvPicPr preferRelativeResize="0"/>
          <p:nvPr/>
        </p:nvPicPr>
        <p:blipFill>
          <a:blip r:embed="rId3">
            <a:alphaModFix/>
          </a:blip>
          <a:stretch>
            <a:fillRect/>
          </a:stretch>
        </p:blipFill>
        <p:spPr>
          <a:xfrm>
            <a:off x="2716375" y="1710588"/>
            <a:ext cx="1533501" cy="1533501"/>
          </a:xfrm>
          <a:prstGeom prst="rect">
            <a:avLst/>
          </a:prstGeom>
          <a:noFill/>
          <a:ln>
            <a:noFill/>
          </a:ln>
        </p:spPr>
      </p:pic>
      <p:pic>
        <p:nvPicPr>
          <p:cNvPr id="147" name="Google Shape;147;p5"/>
          <p:cNvPicPr preferRelativeResize="0"/>
          <p:nvPr/>
        </p:nvPicPr>
        <p:blipFill>
          <a:blip r:embed="rId3">
            <a:alphaModFix/>
          </a:blip>
          <a:stretch>
            <a:fillRect/>
          </a:stretch>
        </p:blipFill>
        <p:spPr>
          <a:xfrm>
            <a:off x="4397800" y="1710600"/>
            <a:ext cx="1613350" cy="1613350"/>
          </a:xfrm>
          <a:prstGeom prst="rect">
            <a:avLst/>
          </a:prstGeom>
          <a:noFill/>
          <a:ln cap="flat" cmpd="sng" w="9525">
            <a:solidFill>
              <a:schemeClr val="lt1"/>
            </a:solidFill>
            <a:prstDash val="solid"/>
            <a:round/>
            <a:headEnd len="sm" w="sm" type="none"/>
            <a:tailEnd len="sm" w="sm" type="none"/>
          </a:ln>
        </p:spPr>
      </p:pic>
      <p:pic>
        <p:nvPicPr>
          <p:cNvPr id="148" name="Google Shape;148;p5"/>
          <p:cNvPicPr preferRelativeResize="0"/>
          <p:nvPr/>
        </p:nvPicPr>
        <p:blipFill>
          <a:blip r:embed="rId3">
            <a:alphaModFix/>
          </a:blip>
          <a:stretch>
            <a:fillRect/>
          </a:stretch>
        </p:blipFill>
        <p:spPr>
          <a:xfrm>
            <a:off x="6080125" y="1670675"/>
            <a:ext cx="1613350" cy="1613350"/>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3d9456fde3_3_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MAJOR COMPONENTS</a:t>
            </a:r>
            <a:endParaRPr/>
          </a:p>
        </p:txBody>
      </p:sp>
      <p:sp>
        <p:nvSpPr>
          <p:cNvPr id="155" name="Google Shape;155;g33d9456fde3_3_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Flash IC Chips</a:t>
            </a:r>
            <a:endParaRPr/>
          </a:p>
        </p:txBody>
      </p:sp>
      <p:graphicFrame>
        <p:nvGraphicFramePr>
          <p:cNvPr id="156" name="Google Shape;156;g33d9456fde3_3_6"/>
          <p:cNvGraphicFramePr/>
          <p:nvPr/>
        </p:nvGraphicFramePr>
        <p:xfrm>
          <a:off x="1326663" y="1942650"/>
          <a:ext cx="3000000" cy="3000000"/>
        </p:xfrm>
        <a:graphic>
          <a:graphicData uri="http://schemas.openxmlformats.org/drawingml/2006/table">
            <a:tbl>
              <a:tblPr>
                <a:noFill/>
                <a:tableStyleId>{5C741CC4-A33C-4C0E-8B98-5018CC6C0AF9}</a:tableStyleId>
              </a:tblPr>
              <a:tblGrid>
                <a:gridCol w="1367675"/>
                <a:gridCol w="1545675"/>
                <a:gridCol w="1840125"/>
                <a:gridCol w="1737200"/>
              </a:tblGrid>
              <a:tr h="1737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Name</a:t>
                      </a:r>
                      <a:endParaRPr b="1"/>
                    </a:p>
                  </a:txBody>
                  <a:tcPr marT="91425" marB="91425" marR="91425" marL="91425"/>
                </a:tc>
                <a:tc>
                  <a:txBody>
                    <a:bodyPr/>
                    <a:lstStyle/>
                    <a:p>
                      <a:pPr indent="0" lvl="0" marL="0" rtl="0" algn="l">
                        <a:spcBef>
                          <a:spcPts val="0"/>
                        </a:spcBef>
                        <a:spcAft>
                          <a:spcPts val="0"/>
                        </a:spcAft>
                        <a:buNone/>
                      </a:pPr>
                      <a:r>
                        <a:rPr lang="en-US"/>
                        <a:t>MT29F4G01ABAFDWB-IT:F </a:t>
                      </a:r>
                      <a:endParaRPr/>
                    </a:p>
                  </a:txBody>
                  <a:tcPr marT="91425" marB="91425" marR="91425" marL="91425"/>
                </a:tc>
                <a:tc>
                  <a:txBody>
                    <a:bodyPr/>
                    <a:lstStyle/>
                    <a:p>
                      <a:pPr indent="0" lvl="0" marL="0" rtl="0" algn="l">
                        <a:spcBef>
                          <a:spcPts val="0"/>
                        </a:spcBef>
                        <a:spcAft>
                          <a:spcPts val="0"/>
                        </a:spcAft>
                        <a:buNone/>
                      </a:pPr>
                      <a:r>
                        <a:rPr lang="en-US"/>
                        <a:t>W25N01GVSFIG</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MT29F4G08ABADAH4:D TR</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Price</a:t>
                      </a:r>
                      <a:endParaRPr b="1"/>
                    </a:p>
                  </a:txBody>
                  <a:tcPr marT="91425" marB="91425" marR="91425" marL="91425"/>
                </a:tc>
                <a:tc>
                  <a:txBody>
                    <a:bodyPr/>
                    <a:lstStyle/>
                    <a:p>
                      <a:pPr indent="0" lvl="0" marL="0" rtl="0" algn="l">
                        <a:spcBef>
                          <a:spcPts val="0"/>
                        </a:spcBef>
                        <a:spcAft>
                          <a:spcPts val="0"/>
                        </a:spcAft>
                        <a:buNone/>
                      </a:pPr>
                      <a:r>
                        <a:rPr lang="en-US"/>
                        <a:t>$3.86</a:t>
                      </a:r>
                      <a:endParaRPr/>
                    </a:p>
                  </a:txBody>
                  <a:tcPr marT="91425" marB="91425" marR="91425" marL="91425"/>
                </a:tc>
                <a:tc>
                  <a:txBody>
                    <a:bodyPr/>
                    <a:lstStyle/>
                    <a:p>
                      <a:pPr indent="0" lvl="0" marL="0" rtl="0" algn="l">
                        <a:spcBef>
                          <a:spcPts val="0"/>
                        </a:spcBef>
                        <a:spcAft>
                          <a:spcPts val="0"/>
                        </a:spcAft>
                        <a:buNone/>
                      </a:pPr>
                      <a:r>
                        <a:rPr lang="en-US"/>
                        <a:t>$4.30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$5.35</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Data Transmission</a:t>
                      </a:r>
                      <a:endParaRPr b="1"/>
                    </a:p>
                  </a:txBody>
                  <a:tcPr marT="91425" marB="91425" marR="91425" marL="91425"/>
                </a:tc>
                <a:tc>
                  <a:txBody>
                    <a:bodyPr/>
                    <a:lstStyle/>
                    <a:p>
                      <a:pPr indent="0" lvl="0" marL="0" rtl="0" algn="l">
                        <a:spcBef>
                          <a:spcPts val="0"/>
                        </a:spcBef>
                        <a:spcAft>
                          <a:spcPts val="0"/>
                        </a:spcAft>
                        <a:buNone/>
                      </a:pPr>
                      <a:r>
                        <a:rPr lang="en-US"/>
                        <a:t>Quad SPI</a:t>
                      </a:r>
                      <a:endParaRPr/>
                    </a:p>
                  </a:txBody>
                  <a:tcPr marT="91425" marB="91425" marR="91425" marL="91425"/>
                </a:tc>
                <a:tc>
                  <a:txBody>
                    <a:bodyPr/>
                    <a:lstStyle/>
                    <a:p>
                      <a:pPr indent="0" lvl="0" marL="0" rtl="0" algn="l">
                        <a:spcBef>
                          <a:spcPts val="0"/>
                        </a:spcBef>
                        <a:spcAft>
                          <a:spcPts val="0"/>
                        </a:spcAft>
                        <a:buNone/>
                      </a:pPr>
                      <a:r>
                        <a:rPr lang="en-US"/>
                        <a:t>Quad SPI</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Parallel</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Package</a:t>
                      </a:r>
                      <a:endParaRPr b="1"/>
                    </a:p>
                  </a:txBody>
                  <a:tcPr marT="91425" marB="91425" marR="91425" marL="91425"/>
                </a:tc>
                <a:tc>
                  <a:txBody>
                    <a:bodyPr/>
                    <a:lstStyle/>
                    <a:p>
                      <a:pPr indent="0" lvl="0" marL="0" rtl="0" algn="l">
                        <a:spcBef>
                          <a:spcPts val="0"/>
                        </a:spcBef>
                        <a:spcAft>
                          <a:spcPts val="0"/>
                        </a:spcAft>
                        <a:buNone/>
                      </a:pPr>
                      <a:r>
                        <a:rPr lang="en-US"/>
                        <a:t>8-UDFN</a:t>
                      </a:r>
                      <a:endParaRPr/>
                    </a:p>
                  </a:txBody>
                  <a:tcPr marT="91425" marB="91425" marR="91425" marL="91425"/>
                </a:tc>
                <a:tc>
                  <a:txBody>
                    <a:bodyPr/>
                    <a:lstStyle/>
                    <a:p>
                      <a:pPr indent="0" lvl="0" marL="0" rtl="0" algn="l">
                        <a:spcBef>
                          <a:spcPts val="0"/>
                        </a:spcBef>
                        <a:spcAft>
                          <a:spcPts val="0"/>
                        </a:spcAft>
                        <a:buNone/>
                      </a:pPr>
                      <a:r>
                        <a:rPr lang="en-US"/>
                        <a:t>16-SOIC</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63-VFBGA</a:t>
                      </a:r>
                      <a:endParaRPr/>
                    </a:p>
                  </a:txBody>
                  <a:tcPr marT="91425" marB="91425" marR="91425" marL="91425">
                    <a:solidFill>
                      <a:schemeClr val="lt1"/>
                    </a:solidFill>
                  </a:tcPr>
                </a:tc>
              </a:tr>
              <a:tr h="516525">
                <a:tc>
                  <a:txBody>
                    <a:bodyPr/>
                    <a:lstStyle/>
                    <a:p>
                      <a:pPr indent="0" lvl="0" marL="0" rtl="0" algn="l">
                        <a:spcBef>
                          <a:spcPts val="0"/>
                        </a:spcBef>
                        <a:spcAft>
                          <a:spcPts val="0"/>
                        </a:spcAft>
                        <a:buNone/>
                      </a:pPr>
                      <a:r>
                        <a:rPr b="1" lang="en-US"/>
                        <a:t>Data Capacity</a:t>
                      </a:r>
                      <a:endParaRPr b="1"/>
                    </a:p>
                  </a:txBody>
                  <a:tcPr marT="91425" marB="91425" marR="91425" marL="91425"/>
                </a:tc>
                <a:tc>
                  <a:txBody>
                    <a:bodyPr/>
                    <a:lstStyle/>
                    <a:p>
                      <a:pPr indent="0" lvl="0" marL="0" rtl="0" algn="l">
                        <a:spcBef>
                          <a:spcPts val="0"/>
                        </a:spcBef>
                        <a:spcAft>
                          <a:spcPts val="0"/>
                        </a:spcAft>
                        <a:buNone/>
                      </a:pPr>
                      <a:r>
                        <a:rPr lang="en-US"/>
                        <a:t>4 GB</a:t>
                      </a:r>
                      <a:endParaRPr/>
                    </a:p>
                  </a:txBody>
                  <a:tcPr marT="91425" marB="91425" marR="91425" marL="91425"/>
                </a:tc>
                <a:tc>
                  <a:txBody>
                    <a:bodyPr/>
                    <a:lstStyle/>
                    <a:p>
                      <a:pPr indent="0" lvl="0" marL="0" rtl="0" algn="l">
                        <a:spcBef>
                          <a:spcPts val="0"/>
                        </a:spcBef>
                        <a:spcAft>
                          <a:spcPts val="0"/>
                        </a:spcAft>
                        <a:buNone/>
                      </a:pPr>
                      <a:r>
                        <a:rPr lang="en-US"/>
                        <a:t>1 GB</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4 GB</a:t>
                      </a:r>
                      <a:endParaRPr/>
                    </a:p>
                  </a:txBody>
                  <a:tcPr marT="91425" marB="91425" marR="91425" marL="91425">
                    <a:solidFill>
                      <a:schemeClr val="lt1"/>
                    </a:solidFill>
                  </a:tcPr>
                </a:tc>
              </a:tr>
            </a:tbl>
          </a:graphicData>
        </a:graphic>
      </p:graphicFrame>
      <p:pic>
        <p:nvPicPr>
          <p:cNvPr id="157" name="Google Shape;157;g33d9456fde3_3_6"/>
          <p:cNvPicPr preferRelativeResize="0"/>
          <p:nvPr/>
        </p:nvPicPr>
        <p:blipFill>
          <a:blip r:embed="rId3">
            <a:alphaModFix/>
          </a:blip>
          <a:stretch>
            <a:fillRect/>
          </a:stretch>
        </p:blipFill>
        <p:spPr>
          <a:xfrm>
            <a:off x="6187547" y="2111772"/>
            <a:ext cx="1496500" cy="1467600"/>
          </a:xfrm>
          <a:prstGeom prst="rect">
            <a:avLst/>
          </a:prstGeom>
          <a:noFill/>
          <a:ln>
            <a:noFill/>
          </a:ln>
        </p:spPr>
      </p:pic>
      <p:pic>
        <p:nvPicPr>
          <p:cNvPr id="158" name="Google Shape;158;g33d9456fde3_3_6"/>
          <p:cNvPicPr preferRelativeResize="0"/>
          <p:nvPr/>
        </p:nvPicPr>
        <p:blipFill>
          <a:blip r:embed="rId4">
            <a:alphaModFix/>
          </a:blip>
          <a:stretch>
            <a:fillRect/>
          </a:stretch>
        </p:blipFill>
        <p:spPr>
          <a:xfrm>
            <a:off x="2740822" y="2111775"/>
            <a:ext cx="1459175" cy="1355450"/>
          </a:xfrm>
          <a:prstGeom prst="rect">
            <a:avLst/>
          </a:prstGeom>
          <a:noFill/>
          <a:ln>
            <a:noFill/>
          </a:ln>
        </p:spPr>
      </p:pic>
      <p:pic>
        <p:nvPicPr>
          <p:cNvPr id="159" name="Google Shape;159;g33d9456fde3_3_6"/>
          <p:cNvPicPr preferRelativeResize="0"/>
          <p:nvPr/>
        </p:nvPicPr>
        <p:blipFill>
          <a:blip r:embed="rId5">
            <a:alphaModFix/>
          </a:blip>
          <a:stretch>
            <a:fillRect/>
          </a:stretch>
        </p:blipFill>
        <p:spPr>
          <a:xfrm>
            <a:off x="4287935" y="2080388"/>
            <a:ext cx="1731625" cy="1418225"/>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3d9456fde3_0_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Impact"/>
              <a:buNone/>
            </a:pPr>
            <a:r>
              <a:rPr lang="en-US"/>
              <a:t>MAJOR COMPONENTS</a:t>
            </a:r>
            <a:endParaRPr/>
          </a:p>
        </p:txBody>
      </p:sp>
      <p:sp>
        <p:nvSpPr>
          <p:cNvPr id="166" name="Google Shape;166;g33d9456fde3_0_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3AE24"/>
              </a:buClr>
              <a:buSzPts val="2400"/>
              <a:buFont typeface="Impact"/>
              <a:buNone/>
            </a:pPr>
            <a:r>
              <a:rPr lang="en-US" sz="2400"/>
              <a:t>Liquid Crystal Display</a:t>
            </a:r>
            <a:endParaRPr/>
          </a:p>
        </p:txBody>
      </p:sp>
      <p:graphicFrame>
        <p:nvGraphicFramePr>
          <p:cNvPr id="167" name="Google Shape;167;g33d9456fde3_0_7"/>
          <p:cNvGraphicFramePr/>
          <p:nvPr/>
        </p:nvGraphicFramePr>
        <p:xfrm>
          <a:off x="454050" y="1623675"/>
          <a:ext cx="3000000" cy="3000000"/>
        </p:xfrm>
        <a:graphic>
          <a:graphicData uri="http://schemas.openxmlformats.org/drawingml/2006/table">
            <a:tbl>
              <a:tblPr>
                <a:noFill/>
                <a:tableStyleId>{5C741CC4-A33C-4C0E-8B98-5018CC6C0AF9}</a:tableStyleId>
              </a:tblPr>
              <a:tblGrid>
                <a:gridCol w="1367675"/>
                <a:gridCol w="1545675"/>
                <a:gridCol w="1840125"/>
                <a:gridCol w="1737200"/>
                <a:gridCol w="1745200"/>
              </a:tblGrid>
              <a:tr h="1737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tc>
              </a:tr>
              <a:tr h="516525">
                <a:tc>
                  <a:txBody>
                    <a:bodyPr/>
                    <a:lstStyle/>
                    <a:p>
                      <a:pPr indent="0" lvl="0" marL="0" rtl="0" algn="l">
                        <a:spcBef>
                          <a:spcPts val="0"/>
                        </a:spcBef>
                        <a:spcAft>
                          <a:spcPts val="0"/>
                        </a:spcAft>
                        <a:buNone/>
                      </a:pPr>
                      <a:r>
                        <a:rPr b="1" lang="en-US"/>
                        <a:t>Name</a:t>
                      </a:r>
                      <a:endParaRPr b="1"/>
                    </a:p>
                  </a:txBody>
                  <a:tcPr marT="91425" marB="91425" marR="91425" marL="91425"/>
                </a:tc>
                <a:tc>
                  <a:txBody>
                    <a:bodyPr/>
                    <a:lstStyle/>
                    <a:p>
                      <a:pPr indent="0" lvl="0" marL="0" rtl="0" algn="l">
                        <a:spcBef>
                          <a:spcPts val="0"/>
                        </a:spcBef>
                        <a:spcAft>
                          <a:spcPts val="0"/>
                        </a:spcAft>
                        <a:buNone/>
                      </a:pPr>
                      <a:r>
                        <a:rPr lang="en-US"/>
                        <a:t>SEH1602A</a:t>
                      </a:r>
                      <a:endParaRPr/>
                    </a:p>
                  </a:txBody>
                  <a:tcPr marT="91425" marB="91425" marR="91425" marL="91425"/>
                </a:tc>
                <a:tc>
                  <a:txBody>
                    <a:bodyPr/>
                    <a:lstStyle/>
                    <a:p>
                      <a:pPr indent="0" lvl="0" marL="0" rtl="0" algn="l">
                        <a:spcBef>
                          <a:spcPts val="0"/>
                        </a:spcBef>
                        <a:spcAft>
                          <a:spcPts val="0"/>
                        </a:spcAft>
                        <a:buNone/>
                      </a:pPr>
                      <a:r>
                        <a:rPr lang="en-US"/>
                        <a:t>NHD-0216K3Z - </a:t>
                      </a:r>
                      <a:r>
                        <a:rPr lang="en-US">
                          <a:solidFill>
                            <a:schemeClr val="dk1"/>
                          </a:solidFill>
                        </a:rPr>
                        <a:t>100 kHz max clock, 5V &amp; 18 mA operation</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EA TFT024-23ATNN</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1602A - 26076</a:t>
                      </a:r>
                      <a:endParaRPr/>
                    </a:p>
                  </a:txBody>
                  <a:tcPr marT="91425" marB="91425" marR="91425" marL="91425"/>
                </a:tc>
              </a:tr>
              <a:tr h="516525">
                <a:tc>
                  <a:txBody>
                    <a:bodyPr/>
                    <a:lstStyle/>
                    <a:p>
                      <a:pPr indent="0" lvl="0" marL="0" rtl="0" algn="l">
                        <a:spcBef>
                          <a:spcPts val="0"/>
                        </a:spcBef>
                        <a:spcAft>
                          <a:spcPts val="0"/>
                        </a:spcAft>
                        <a:buNone/>
                      </a:pPr>
                      <a:r>
                        <a:rPr b="1" lang="en-US"/>
                        <a:t>Price</a:t>
                      </a:r>
                      <a:endParaRPr b="1"/>
                    </a:p>
                  </a:txBody>
                  <a:tcPr marT="91425" marB="91425" marR="91425" marL="91425"/>
                </a:tc>
                <a:tc>
                  <a:txBody>
                    <a:bodyPr/>
                    <a:lstStyle/>
                    <a:p>
                      <a:pPr indent="0" lvl="0" marL="0" rtl="0" algn="l">
                        <a:spcBef>
                          <a:spcPts val="0"/>
                        </a:spcBef>
                        <a:spcAft>
                          <a:spcPts val="0"/>
                        </a:spcAft>
                        <a:buNone/>
                      </a:pPr>
                      <a:r>
                        <a:rPr lang="en-US"/>
                        <a:t>$14.50</a:t>
                      </a:r>
                      <a:endParaRPr/>
                    </a:p>
                  </a:txBody>
                  <a:tcPr marT="91425" marB="91425" marR="91425" marL="91425"/>
                </a:tc>
                <a:tc>
                  <a:txBody>
                    <a:bodyPr/>
                    <a:lstStyle/>
                    <a:p>
                      <a:pPr indent="0" lvl="0" marL="0" rtl="0" algn="l">
                        <a:spcBef>
                          <a:spcPts val="0"/>
                        </a:spcBef>
                        <a:spcAft>
                          <a:spcPts val="0"/>
                        </a:spcAft>
                        <a:buNone/>
                      </a:pPr>
                      <a:r>
                        <a:rPr lang="en-US"/>
                        <a:t>$23.75</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$41.53</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$3.50</a:t>
                      </a:r>
                      <a:endParaRPr/>
                    </a:p>
                  </a:txBody>
                  <a:tcPr marT="91425" marB="91425" marR="91425" marL="91425"/>
                </a:tc>
              </a:tr>
              <a:tr h="516525">
                <a:tc>
                  <a:txBody>
                    <a:bodyPr/>
                    <a:lstStyle/>
                    <a:p>
                      <a:pPr indent="0" lvl="0" marL="0" rtl="0" algn="l">
                        <a:spcBef>
                          <a:spcPts val="0"/>
                        </a:spcBef>
                        <a:spcAft>
                          <a:spcPts val="0"/>
                        </a:spcAft>
                        <a:buNone/>
                      </a:pPr>
                      <a:r>
                        <a:rPr b="1" lang="en-US"/>
                        <a:t>Uses SPI</a:t>
                      </a:r>
                      <a:endParaRPr b="1"/>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rPr lang="en-US"/>
                        <a:t>Yes </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Yes</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No, Parallel</a:t>
                      </a:r>
                      <a:endParaRPr/>
                    </a:p>
                  </a:txBody>
                  <a:tcPr marT="91425" marB="91425" marR="91425" marL="91425"/>
                </a:tc>
              </a:tr>
              <a:tr h="537125">
                <a:tc>
                  <a:txBody>
                    <a:bodyPr/>
                    <a:lstStyle/>
                    <a:p>
                      <a:pPr indent="0" lvl="0" marL="0" rtl="0" algn="l">
                        <a:spcBef>
                          <a:spcPts val="0"/>
                        </a:spcBef>
                        <a:spcAft>
                          <a:spcPts val="0"/>
                        </a:spcAft>
                        <a:buNone/>
                      </a:pPr>
                      <a:r>
                        <a:rPr b="1" lang="en-US"/>
                        <a:t>Is 2 Line Display</a:t>
                      </a:r>
                      <a:endParaRPr b="1"/>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No</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Yes</a:t>
                      </a:r>
                      <a:endParaRPr/>
                    </a:p>
                  </a:txBody>
                  <a:tcPr marT="91425" marB="91425" marR="91425" marL="91425"/>
                </a:tc>
              </a:tr>
              <a:tr h="537125">
                <a:tc>
                  <a:txBody>
                    <a:bodyPr/>
                    <a:lstStyle/>
                    <a:p>
                      <a:pPr indent="0" lvl="0" marL="0" rtl="0" algn="l">
                        <a:spcBef>
                          <a:spcPts val="0"/>
                        </a:spcBef>
                        <a:spcAft>
                          <a:spcPts val="0"/>
                        </a:spcAft>
                        <a:buNone/>
                      </a:pPr>
                      <a:r>
                        <a:rPr b="1" lang="en-US"/>
                        <a:t>Purchasable</a:t>
                      </a:r>
                      <a:endParaRPr b="1"/>
                    </a:p>
                  </a:txBody>
                  <a:tcPr marT="91425" marB="91425" marR="91425" marL="91425"/>
                </a:tc>
                <a:tc>
                  <a:txBody>
                    <a:bodyPr/>
                    <a:lstStyle/>
                    <a:p>
                      <a:pPr indent="0" lvl="0" marL="0" rtl="0" algn="l">
                        <a:spcBef>
                          <a:spcPts val="0"/>
                        </a:spcBef>
                        <a:spcAft>
                          <a:spcPts val="0"/>
                        </a:spcAft>
                        <a:buNone/>
                      </a:pPr>
                      <a:r>
                        <a:rPr lang="en-US"/>
                        <a:t>No, Potentially Banned Vendor</a:t>
                      </a:r>
                      <a:endParaRPr/>
                    </a:p>
                  </a:txBody>
                  <a:tcPr marT="91425" marB="91425" marR="91425" marL="91425"/>
                </a:tc>
                <a:tc>
                  <a:txBody>
                    <a:bodyPr/>
                    <a:lstStyle/>
                    <a:p>
                      <a:pPr indent="0" lvl="0" marL="0" rtl="0" algn="l">
                        <a:spcBef>
                          <a:spcPts val="0"/>
                        </a:spcBef>
                        <a:spcAft>
                          <a:spcPts val="0"/>
                        </a:spcAft>
                        <a:buNone/>
                      </a:pPr>
                      <a:r>
                        <a:rPr lang="en-US"/>
                        <a:t>Yes, Digikey</a:t>
                      </a:r>
                      <a:endParaRPr/>
                    </a:p>
                  </a:txBody>
                  <a:tcPr marT="91425" marB="91425" marR="91425" marL="91425">
                    <a:solidFill>
                      <a:srgbClr val="D9EAD3"/>
                    </a:solidFill>
                  </a:tcPr>
                </a:tc>
                <a:tc>
                  <a:txBody>
                    <a:bodyPr/>
                    <a:lstStyle/>
                    <a:p>
                      <a:pPr indent="0" lvl="0" marL="0" rtl="0" algn="l">
                        <a:spcBef>
                          <a:spcPts val="0"/>
                        </a:spcBef>
                        <a:spcAft>
                          <a:spcPts val="0"/>
                        </a:spcAft>
                        <a:buNone/>
                      </a:pPr>
                      <a:r>
                        <a:rPr lang="en-US"/>
                        <a:t>Yes, Mouser</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Yes, Digikey</a:t>
                      </a:r>
                      <a:endParaRPr/>
                    </a:p>
                  </a:txBody>
                  <a:tcPr marT="91425" marB="91425" marR="91425" marL="91425"/>
                </a:tc>
              </a:tr>
            </a:tbl>
          </a:graphicData>
        </a:graphic>
      </p:graphicFrame>
      <p:pic>
        <p:nvPicPr>
          <p:cNvPr id="168" name="Google Shape;168;g33d9456fde3_0_7"/>
          <p:cNvPicPr preferRelativeResize="0"/>
          <p:nvPr/>
        </p:nvPicPr>
        <p:blipFill>
          <a:blip r:embed="rId3">
            <a:alphaModFix/>
          </a:blip>
          <a:stretch>
            <a:fillRect/>
          </a:stretch>
        </p:blipFill>
        <p:spPr>
          <a:xfrm>
            <a:off x="3523688" y="1773513"/>
            <a:ext cx="1527550" cy="1527550"/>
          </a:xfrm>
          <a:prstGeom prst="rect">
            <a:avLst/>
          </a:prstGeom>
          <a:noFill/>
          <a:ln>
            <a:noFill/>
          </a:ln>
        </p:spPr>
      </p:pic>
      <p:pic>
        <p:nvPicPr>
          <p:cNvPr id="169" name="Google Shape;169;g33d9456fde3_0_7"/>
          <p:cNvPicPr preferRelativeResize="0"/>
          <p:nvPr/>
        </p:nvPicPr>
        <p:blipFill>
          <a:blip r:embed="rId4">
            <a:alphaModFix/>
          </a:blip>
          <a:stretch>
            <a:fillRect/>
          </a:stretch>
        </p:blipFill>
        <p:spPr>
          <a:xfrm>
            <a:off x="1821726" y="2224675"/>
            <a:ext cx="1545675" cy="816336"/>
          </a:xfrm>
          <a:prstGeom prst="rect">
            <a:avLst/>
          </a:prstGeom>
          <a:noFill/>
          <a:ln>
            <a:noFill/>
          </a:ln>
        </p:spPr>
      </p:pic>
      <p:pic>
        <p:nvPicPr>
          <p:cNvPr id="170" name="Google Shape;170;g33d9456fde3_0_7"/>
          <p:cNvPicPr preferRelativeResize="0"/>
          <p:nvPr/>
        </p:nvPicPr>
        <p:blipFill>
          <a:blip r:embed="rId5">
            <a:alphaModFix/>
          </a:blip>
          <a:stretch>
            <a:fillRect/>
          </a:stretch>
        </p:blipFill>
        <p:spPr>
          <a:xfrm>
            <a:off x="5207525" y="1803985"/>
            <a:ext cx="1737200" cy="1394390"/>
          </a:xfrm>
          <a:prstGeom prst="rect">
            <a:avLst/>
          </a:prstGeom>
          <a:noFill/>
          <a:ln>
            <a:noFill/>
          </a:ln>
        </p:spPr>
      </p:pic>
      <p:pic>
        <p:nvPicPr>
          <p:cNvPr id="171" name="Google Shape;171;g33d9456fde3_0_7"/>
          <p:cNvPicPr preferRelativeResize="0"/>
          <p:nvPr/>
        </p:nvPicPr>
        <p:blipFill>
          <a:blip r:embed="rId6">
            <a:alphaModFix/>
          </a:blip>
          <a:stretch>
            <a:fillRect/>
          </a:stretch>
        </p:blipFill>
        <p:spPr>
          <a:xfrm>
            <a:off x="6949588" y="1984033"/>
            <a:ext cx="1737200" cy="1052017"/>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2023-09-15T18:35:58Z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2023-09-15T18:36:18Z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7d64da00-be8d-40a1-b376-2992353d3cf1</vt:lpwstr>
  </property>
  <property fmtid="{D5CDD505-2E9C-101B-9397-08002B2CF9AE}" pid="8" name="MSIP_Label_4044bd30-2ed7-4c9d-9d12-46200872a97b_ContentBits">
    <vt:lpwstr>0</vt:lpwstr>
  </property>
</Properties>
</file>